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9" r:id="rId4"/>
    <p:sldId id="259" r:id="rId5"/>
    <p:sldId id="261" r:id="rId6"/>
    <p:sldId id="264" r:id="rId7"/>
    <p:sldId id="265" r:id="rId8"/>
    <p:sldId id="262" r:id="rId9"/>
    <p:sldId id="263" r:id="rId10"/>
    <p:sldId id="269" r:id="rId11"/>
    <p:sldId id="270" r:id="rId12"/>
    <p:sldId id="271" r:id="rId13"/>
    <p:sldId id="272" r:id="rId14"/>
    <p:sldId id="275" r:id="rId15"/>
    <p:sldId id="279" r:id="rId16"/>
    <p:sldId id="276" r:id="rId17"/>
    <p:sldId id="277" r:id="rId18"/>
    <p:sldId id="278" r:id="rId19"/>
    <p:sldId id="281" r:id="rId20"/>
    <p:sldId id="280" r:id="rId21"/>
    <p:sldId id="274" r:id="rId22"/>
    <p:sldId id="273" r:id="rId23"/>
    <p:sldId id="282" r:id="rId24"/>
    <p:sldId id="283" r:id="rId25"/>
    <p:sldId id="284" r:id="rId26"/>
    <p:sldId id="287" r:id="rId27"/>
    <p:sldId id="286" r:id="rId28"/>
    <p:sldId id="288" r:id="rId29"/>
    <p:sldId id="260" r:id="rId30"/>
    <p:sldId id="266" r:id="rId31"/>
    <p:sldId id="25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66"/>
    <a:srgbClr val="E7E6E6"/>
    <a:srgbClr val="9A441E"/>
    <a:srgbClr val="1D6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66194" autoAdjust="0"/>
  </p:normalViewPr>
  <p:slideViewPr>
    <p:cSldViewPr snapToGrid="0" showGuides="1">
      <p:cViewPr varScale="1">
        <p:scale>
          <a:sx n="55" d="100"/>
          <a:sy n="55" d="100"/>
        </p:scale>
        <p:origin x="845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CE257-A4A0-4CDB-9BBA-66857A8104C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42E59-7E7C-4CD2-AE76-801183939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7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9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did our analysis under 11 subsegments</a:t>
            </a:r>
          </a:p>
          <a:p>
            <a:endParaRPr lang="en-US" dirty="0"/>
          </a:p>
          <a:p>
            <a:r>
              <a:rPr lang="en-US" dirty="0"/>
              <a:t>They represent diverse range of distance learning solutions.</a:t>
            </a:r>
          </a:p>
          <a:p>
            <a:endParaRPr lang="en-US" dirty="0"/>
          </a:p>
          <a:p>
            <a:r>
              <a:rPr lang="en-US" dirty="0"/>
              <a:t>This segmentation was mainly guided by the list of education tools published by the UNESCO in response </a:t>
            </a:r>
            <a:r>
              <a:rPr lang="en-US" dirty="0" err="1"/>
              <a:t>ti</a:t>
            </a:r>
            <a:r>
              <a:rPr lang="en-US" dirty="0"/>
              <a:t> COVID 19 Pandemic.</a:t>
            </a:r>
          </a:p>
          <a:p>
            <a:endParaRPr lang="en-US" dirty="0"/>
          </a:p>
          <a:p>
            <a:r>
              <a:rPr lang="en-US" dirty="0"/>
              <a:t>PAUSE: In most of these categories , they had proposed more than five tools</a:t>
            </a:r>
          </a:p>
          <a:p>
            <a:endParaRPr lang="en-US" dirty="0"/>
          </a:p>
          <a:p>
            <a:r>
              <a:rPr lang="en-US" dirty="0"/>
              <a:t>Then this gave us a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52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is,</a:t>
            </a:r>
          </a:p>
          <a:p>
            <a:endParaRPr lang="en-US" dirty="0"/>
          </a:p>
          <a:p>
            <a:r>
              <a:rPr lang="en-US" dirty="0"/>
              <a:t>With google trends it is possible to search …</a:t>
            </a:r>
          </a:p>
          <a:p>
            <a:endParaRPr lang="en-US" dirty="0"/>
          </a:p>
          <a:p>
            <a:r>
              <a:rPr lang="en-US" dirty="0"/>
              <a:t>And remember google trends provides a relative search volume scaled from 0 to 100.</a:t>
            </a:r>
          </a:p>
          <a:p>
            <a:endParaRPr lang="en-US" dirty="0"/>
          </a:p>
          <a:p>
            <a:r>
              <a:rPr lang="en-US" dirty="0"/>
              <a:t>Now the question is , how can we get a correct “relative” search volume when there are more than five tools to compare.</a:t>
            </a:r>
          </a:p>
          <a:p>
            <a:endParaRPr lang="en-US" dirty="0"/>
          </a:p>
          <a:p>
            <a:r>
              <a:rPr lang="en-US" dirty="0"/>
              <a:t>This is how we handled that limitation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Under each….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44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the public’s interest in digital leaning management systems.</a:t>
            </a:r>
          </a:p>
          <a:p>
            <a:endParaRPr lang="en-US" dirty="0"/>
          </a:p>
          <a:p>
            <a:r>
              <a:rPr lang="en-US" dirty="0"/>
              <a:t>Google classroom and Moodle have gained a lot of public attention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86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the Public attention towards Massive Open Online Course platforms.</a:t>
            </a:r>
          </a:p>
          <a:p>
            <a:endParaRPr lang="en-US" dirty="0"/>
          </a:p>
          <a:p>
            <a:r>
              <a:rPr lang="en-US" dirty="0"/>
              <a:t>Canvas , Udemy and Coursera have gained a lot of attention during the study period.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06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the Tools for teaching to create of digital leaning contents.</a:t>
            </a:r>
          </a:p>
          <a:p>
            <a:endParaRPr lang="en-US" dirty="0"/>
          </a:p>
          <a:p>
            <a:r>
              <a:rPr lang="en-US" dirty="0" err="1"/>
              <a:t>Nearpad</a:t>
            </a:r>
            <a:r>
              <a:rPr lang="en-US" dirty="0"/>
              <a:t> has gained more public attention compared to other options, specially during the covid 19 pandemic.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0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Self directed learning content </a:t>
            </a:r>
          </a:p>
          <a:p>
            <a:endParaRPr lang="en-US" dirty="0"/>
          </a:p>
          <a:p>
            <a:r>
              <a:rPr lang="en-US" dirty="0"/>
              <a:t>Again w </a:t>
            </a:r>
            <a:r>
              <a:rPr lang="en-US" dirty="0" err="1"/>
              <a:t>ecan</a:t>
            </a:r>
            <a:r>
              <a:rPr lang="en-US" dirty="0"/>
              <a:t> see a few dominant options , Quizlet and Duolingo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57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Mobile reading applications</a:t>
            </a:r>
          </a:p>
          <a:p>
            <a:endParaRPr lang="en-US" dirty="0"/>
          </a:p>
          <a:p>
            <a:r>
              <a:rPr lang="en-US" dirty="0"/>
              <a:t>We can see that Reads has gained consistent public attention throughout the study period, with no specific pattern related to the Covid 19 pandemic.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61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Collaboration platforms…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I mentioned earlier , we limited our google search queries to the education category.</a:t>
            </a:r>
          </a:p>
          <a:p>
            <a:endParaRPr lang="en-US" dirty="0"/>
          </a:p>
          <a:p>
            <a:r>
              <a:rPr lang="en-US" dirty="0"/>
              <a:t>Here zoom is  the dominant tool at the start of the pandemic</a:t>
            </a:r>
          </a:p>
          <a:p>
            <a:endParaRPr lang="en-US" dirty="0"/>
          </a:p>
          <a:p>
            <a:r>
              <a:rPr lang="en-US" dirty="0"/>
              <a:t>However, WhatsApp shows a consistent increasing trend even after the covid 19 pandemic , although attention towards zoom declined  after the pandemic,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60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Tools for online proctoring.</a:t>
            </a:r>
          </a:p>
          <a:p>
            <a:endParaRPr lang="en-US" dirty="0"/>
          </a:p>
          <a:p>
            <a:r>
              <a:rPr lang="en-US" dirty="0"/>
              <a:t>This was significant challenge during the pandemic</a:t>
            </a:r>
          </a:p>
          <a:p>
            <a:endParaRPr lang="en-US" dirty="0"/>
          </a:p>
          <a:p>
            <a:r>
              <a:rPr lang="en-US" dirty="0"/>
              <a:t>Pearson VUE has gained more public attention compared to other options , specially during the Covid 19 pandemic.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797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</a:t>
            </a:r>
            <a:r>
              <a:rPr lang="en-US" dirty="0" err="1"/>
              <a:t>COVId</a:t>
            </a:r>
            <a:r>
              <a:rPr lang="en-US" dirty="0"/>
              <a:t> 19 pandemic, categories such as External repositories of distance learning solutions.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99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all know COVID 19 pandemic is one of the most impactful events of the 21 </a:t>
            </a:r>
            <a:r>
              <a:rPr lang="en-US" dirty="0" err="1"/>
              <a:t>st</a:t>
            </a:r>
            <a:r>
              <a:rPr lang="en-US" dirty="0"/>
              <a:t> </a:t>
            </a:r>
            <a:r>
              <a:rPr lang="en-US" dirty="0" err="1"/>
              <a:t>centurary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Among many sectors, education is one of the most affected sectors by COVID 19 Pandemic</a:t>
            </a:r>
          </a:p>
          <a:p>
            <a:endParaRPr lang="en-US" dirty="0"/>
          </a:p>
          <a:p>
            <a:r>
              <a:rPr lang="en-US" dirty="0"/>
              <a:t>This figure shows the evolution of region wise school closures and </a:t>
            </a:r>
            <a:r>
              <a:rPr lang="en-US" dirty="0" err="1"/>
              <a:t>reopenings</a:t>
            </a:r>
            <a:r>
              <a:rPr lang="en-US" dirty="0"/>
              <a:t> due to the COVID 19 Pandemic </a:t>
            </a:r>
          </a:p>
          <a:p>
            <a:endParaRPr lang="en-US" dirty="0"/>
          </a:p>
          <a:p>
            <a:r>
              <a:rPr lang="en-US" dirty="0"/>
              <a:t>The Orange line here represents the school closures due to covid 19 pandemic.</a:t>
            </a:r>
          </a:p>
          <a:p>
            <a:endParaRPr lang="en-US" dirty="0"/>
          </a:p>
          <a:p>
            <a:r>
              <a:rPr lang="en-US" dirty="0"/>
              <a:t>We can see that with the start of the Pandemic there is a near total closure of schools all around the world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0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During the </a:t>
            </a:r>
            <a:r>
              <a:rPr lang="en-US" dirty="0" err="1"/>
              <a:t>COVId</a:t>
            </a:r>
            <a:r>
              <a:rPr lang="en-US" dirty="0"/>
              <a:t> 19 pandemic, categories such as External repositories of distance learning solutions,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Systems with strong offline functionality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779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During the </a:t>
            </a:r>
            <a:r>
              <a:rPr lang="en-US" dirty="0" err="1"/>
              <a:t>COVId</a:t>
            </a:r>
            <a:r>
              <a:rPr lang="en-US" dirty="0"/>
              <a:t> 19 pandemic, categories such as External repositories of distance learning solutions,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Systems with strong offline functionality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Systems </a:t>
            </a:r>
            <a:r>
              <a:rPr lang="en-US" dirty="0" err="1"/>
              <a:t>buit</a:t>
            </a:r>
            <a:r>
              <a:rPr lang="en-US" dirty="0"/>
              <a:t> for use on basic mobile phones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Were not major concerns for the public compared to other categories.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this could be due to the sample bias, as these figures reflects only the search </a:t>
            </a:r>
            <a:r>
              <a:rPr lang="en-US" dirty="0" err="1"/>
              <a:t>behaviour</a:t>
            </a:r>
            <a:r>
              <a:rPr lang="en-US" dirty="0"/>
              <a:t> of internet users.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88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Effective psychosocial support is very important for improving the mental health and overall well-being of students and teachers during a pandemic. 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This is evident from the Google search trends. </a:t>
            </a:r>
          </a:p>
          <a:p>
            <a:endParaRPr lang="en-US" dirty="0"/>
          </a:p>
          <a:p>
            <a:r>
              <a:rPr lang="en-US" dirty="0"/>
              <a:t>The top panel here,  shows the Google search trend of the term psychological support under “all” categories.</a:t>
            </a:r>
          </a:p>
          <a:p>
            <a:r>
              <a:rPr lang="en-US" dirty="0"/>
              <a:t> And the button panel shows the google trend behavior under the education category.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When it comes to this education category, We can see clear  spikes in the third quarter every year, which align with academic breaks in most parts of the world.</a:t>
            </a:r>
          </a:p>
          <a:p>
            <a:endParaRPr lang="en-US" dirty="0"/>
          </a:p>
          <a:p>
            <a:r>
              <a:rPr lang="en-US" dirty="0"/>
              <a:t>And then this unexpected spike in the first quarter of 2022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31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this unexpected spike in the first quarter of 2022</a:t>
            </a:r>
          </a:p>
          <a:p>
            <a:endParaRPr lang="en-US" dirty="0"/>
          </a:p>
          <a:p>
            <a:r>
              <a:rPr lang="en-US" dirty="0"/>
              <a:t>Actually aligns with the global peak of the covid 19 cases.</a:t>
            </a:r>
          </a:p>
          <a:p>
            <a:endParaRPr lang="en-US" dirty="0"/>
          </a:p>
          <a:p>
            <a:r>
              <a:rPr lang="en-US" dirty="0"/>
              <a:t>So this shows that , analyzing secondary data in this manner is  very important, as these characteristics may be overlooked due to increased engagement and communications between the students and the educators during school closures.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0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that let me </a:t>
            </a:r>
            <a:r>
              <a:rPr lang="en-US" dirty="0" err="1"/>
              <a:t>summarise</a:t>
            </a:r>
            <a:r>
              <a:rPr lang="en-US" dirty="0"/>
              <a:t> the main contributions of our study.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75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study quantified the popularity and public interest in distance education during the pandemic, </a:t>
            </a:r>
          </a:p>
          <a:p>
            <a:endParaRPr lang="en-US" dirty="0"/>
          </a:p>
          <a:p>
            <a:r>
              <a:rPr lang="en-US" dirty="0"/>
              <a:t>However, popularity does not guarantee quality.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04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326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all know COVID 19 pandemic is one of the most impactful events of the 21 </a:t>
            </a:r>
            <a:r>
              <a:rPr lang="en-US" dirty="0" err="1"/>
              <a:t>st</a:t>
            </a:r>
            <a:r>
              <a:rPr lang="en-US" dirty="0"/>
              <a:t> </a:t>
            </a:r>
            <a:r>
              <a:rPr lang="en-US" dirty="0" err="1"/>
              <a:t>centurary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Among many sectors, education is one of the most affected sectors by COVID 19 Pandemic</a:t>
            </a:r>
          </a:p>
          <a:p>
            <a:endParaRPr lang="en-US" dirty="0"/>
          </a:p>
          <a:p>
            <a:r>
              <a:rPr lang="en-US" dirty="0"/>
              <a:t>This figure shows the evolution of global closures and reopening due to the COVID 19 Pandemic </a:t>
            </a:r>
          </a:p>
          <a:p>
            <a:endParaRPr lang="en-US" dirty="0"/>
          </a:p>
          <a:p>
            <a:r>
              <a:rPr lang="en-US" dirty="0"/>
              <a:t>The Orange line here represents the school closures due to covid 19 pandemic.</a:t>
            </a:r>
          </a:p>
          <a:p>
            <a:endParaRPr lang="en-US" dirty="0"/>
          </a:p>
          <a:p>
            <a:r>
              <a:rPr lang="en-US" dirty="0"/>
              <a:t>We can see that with he start of the Pandemic there is a near total closure of schools all around the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9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of these school closures demanded a rapid move from chalk talk to virtual walk, </a:t>
            </a:r>
          </a:p>
          <a:p>
            <a:endParaRPr lang="en-US" dirty="0"/>
          </a:p>
          <a:p>
            <a:r>
              <a:rPr lang="en-US" dirty="0"/>
              <a:t>A rapid shift from traditional classroom teaching to online learning.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39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all know that distance education has a long history.</a:t>
            </a:r>
          </a:p>
          <a:p>
            <a:endParaRPr lang="en-US" dirty="0"/>
          </a:p>
          <a:p>
            <a:r>
              <a:rPr lang="en-US" b="1" dirty="0"/>
              <a:t>However, </a:t>
            </a:r>
            <a:r>
              <a:rPr lang="en-US" dirty="0"/>
              <a:t>COVID 19 made a new Era of distance education.</a:t>
            </a:r>
          </a:p>
          <a:p>
            <a:endParaRPr lang="en-US" dirty="0"/>
          </a:p>
          <a:p>
            <a:r>
              <a:rPr lang="en-US" dirty="0"/>
              <a:t>Because during this pandemic every single step including, planning, developing new tools and techniques, conducting awareness programs about online learning, shifting towards online learning , everything happened online, due to the unexpected massive global shutdown.</a:t>
            </a:r>
          </a:p>
          <a:p>
            <a:endParaRPr lang="en-US" dirty="0"/>
          </a:p>
          <a:p>
            <a:r>
              <a:rPr lang="en-US" dirty="0"/>
              <a:t>This lack of experience, lack of awareness, lack of </a:t>
            </a:r>
            <a:r>
              <a:rPr lang="en-US" dirty="0" err="1"/>
              <a:t>rediness</a:t>
            </a:r>
            <a:r>
              <a:rPr lang="en-US" dirty="0"/>
              <a:t> cased millions of distance education related internet searched during the COVID 19 pandemic.</a:t>
            </a:r>
          </a:p>
          <a:p>
            <a:endParaRPr lang="en-US" dirty="0"/>
          </a:p>
          <a:p>
            <a:pPr marL="228600" indent="-228600">
              <a:buAutoNum type="alphaLcParenR"/>
            </a:pPr>
            <a:r>
              <a:rPr lang="en-US" dirty="0"/>
              <a:t>This shows the …. B)….. C) </a:t>
            </a:r>
          </a:p>
          <a:p>
            <a:pPr marL="228600" indent="-228600">
              <a:buAutoNum type="alphaLcParenR"/>
            </a:pPr>
            <a:endParaRPr lang="en-US" dirty="0"/>
          </a:p>
          <a:p>
            <a:pPr marL="228600" indent="-228600">
              <a:buAutoNum type="alphaLcParenR"/>
            </a:pPr>
            <a:r>
              <a:rPr lang="en-US" dirty="0"/>
              <a:t>We can see that both these google search trend spikes coincide with increasing COVID 19 cases, even though distance education has a long history before covid 19. </a:t>
            </a:r>
          </a:p>
          <a:p>
            <a:pPr marL="228600" indent="-228600">
              <a:buAutoNum type="alphaLcParenR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95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correlation between COVID 19 and distance education is further confirmed by the DTW</a:t>
            </a:r>
          </a:p>
          <a:p>
            <a:endParaRPr lang="en-US" dirty="0"/>
          </a:p>
          <a:p>
            <a:r>
              <a:rPr lang="en-US" dirty="0"/>
              <a:t>This shows the pairwise comparison between the two terms, online learning and corona, That’s the term we used in the early stages of the pandemic</a:t>
            </a:r>
          </a:p>
          <a:p>
            <a:endParaRPr lang="en-US" dirty="0"/>
          </a:p>
          <a:p>
            <a:r>
              <a:rPr lang="en-US" dirty="0"/>
              <a:t>We can see a clear change in the search patterns before and after the Covid 19 pandemic. </a:t>
            </a:r>
          </a:p>
          <a:p>
            <a:endParaRPr lang="en-US" dirty="0"/>
          </a:p>
          <a:p>
            <a:r>
              <a:rPr lang="en-US" dirty="0"/>
              <a:t>This shows the cumulative ….</a:t>
            </a:r>
          </a:p>
          <a:p>
            <a:endParaRPr lang="en-US" dirty="0"/>
          </a:p>
          <a:p>
            <a:r>
              <a:rPr lang="en-US" dirty="0"/>
              <a:t>If the blue line has a 45 degrees angle it indicated a strong similarity and alignment over time</a:t>
            </a:r>
          </a:p>
          <a:p>
            <a:endParaRPr lang="en-US" dirty="0"/>
          </a:p>
          <a:p>
            <a:r>
              <a:rPr lang="en-US" dirty="0"/>
              <a:t>Horizontal or vertical lines show areas of dissimilarity. </a:t>
            </a:r>
          </a:p>
          <a:p>
            <a:endParaRPr lang="en-US" dirty="0"/>
          </a:p>
          <a:p>
            <a:r>
              <a:rPr lang="en-US" dirty="0"/>
              <a:t>This graph shows a strong similarity between the two search terms in the early stages of the pandemic.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52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started using the term covid instead of corona around 2022</a:t>
            </a:r>
          </a:p>
          <a:p>
            <a:endParaRPr lang="en-US" dirty="0"/>
          </a:p>
          <a:p>
            <a:r>
              <a:rPr lang="en-US" dirty="0"/>
              <a:t>This changes influenced the alignment between the two terms .</a:t>
            </a:r>
          </a:p>
          <a:p>
            <a:endParaRPr lang="en-US" dirty="0"/>
          </a:p>
          <a:p>
            <a:r>
              <a:rPr lang="en-US" dirty="0"/>
              <a:t>Only after we introduced the term CVOID 19 , we see a similarity between those two search terms. </a:t>
            </a:r>
          </a:p>
          <a:p>
            <a:endParaRPr lang="en-US" dirty="0"/>
          </a:p>
          <a:p>
            <a:r>
              <a:rPr lang="en-US" dirty="0"/>
              <a:t>This further confirms the relationship between COVID 19 and distance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92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response to this sudden massive transfer from traditional classroom learning  to online learning , UNESCO took immediate action by publishing a long list of existing tools to facilitate distance education during the period of school closure.</a:t>
            </a:r>
          </a:p>
          <a:p>
            <a:endParaRPr lang="en-US" dirty="0"/>
          </a:p>
          <a:p>
            <a:r>
              <a:rPr lang="en-US" dirty="0"/>
              <a:t>It was a very long list of tolls for different education purposes.</a:t>
            </a:r>
          </a:p>
          <a:p>
            <a:endParaRPr lang="en-US" dirty="0"/>
          </a:p>
          <a:p>
            <a:r>
              <a:rPr lang="en-US" dirty="0"/>
              <a:t>Now the question is from all these possibilities how can we identify the best option. </a:t>
            </a:r>
          </a:p>
          <a:p>
            <a:endParaRPr lang="en-US" dirty="0"/>
          </a:p>
          <a:p>
            <a:r>
              <a:rPr lang="en-US" dirty="0"/>
              <a:t>Obviously we didn’t have time to checkout every tool on the list.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46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This is actually the main motivation behind our research.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 wanted to check whether google 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You are already familiar with Google trends.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 had several sessions on this.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Google trend….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32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study, we restricted our search parameters to the time frame spanning from December 2019 to April 2024.</a:t>
            </a:r>
          </a:p>
          <a:p>
            <a:endParaRPr lang="en-US" dirty="0"/>
          </a:p>
          <a:p>
            <a:r>
              <a:rPr lang="en-US" dirty="0"/>
              <a:t>Through this study we aimed to answer two key questions: Q1…… Q2……</a:t>
            </a:r>
          </a:p>
          <a:p>
            <a:endParaRPr lang="en-US" dirty="0"/>
          </a:p>
          <a:p>
            <a:r>
              <a:rPr lang="en-US" dirty="0"/>
              <a:t>Choosing the right search term in google trends is very important .</a:t>
            </a:r>
          </a:p>
          <a:p>
            <a:endParaRPr lang="en-US" dirty="0"/>
          </a:p>
          <a:p>
            <a:r>
              <a:rPr lang="en-US" dirty="0"/>
              <a:t>We selected …</a:t>
            </a:r>
          </a:p>
          <a:p>
            <a:endParaRPr lang="en-US" dirty="0"/>
          </a:p>
          <a:p>
            <a:r>
              <a:rPr lang="en-US" dirty="0"/>
              <a:t>In this study we concentrated on …</a:t>
            </a:r>
          </a:p>
          <a:p>
            <a:endParaRPr lang="en-US" dirty="0"/>
          </a:p>
          <a:p>
            <a:r>
              <a:rPr lang="en-US" dirty="0"/>
              <a:t>We also avoided acronyms………. Because our focus was on  specific tools….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32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27224"/>
            <a:ext cx="9144000" cy="2151063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0363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9A441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fld id="{37D31883-6982-40A8-B727-A32D93CABEA9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fld id="{88DB4422-1BD0-49AA-A557-07A49831017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415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59D0C-BF6A-4396-A9F2-1A514F6B35F7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366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00E1A-1217-49D6-BBFD-08D13AB9A827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90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56734-475F-48E5-8D69-1F44FB16E866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74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C1DD-F47D-4D39-9488-B53B48EA7090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750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08A94-5750-46EA-9AC9-34F6E1E72359}" type="datetime1">
              <a:rPr lang="en-GB" smtClean="0"/>
              <a:t>27/06/2024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98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4E4C3-9155-4CE9-90C4-58B544EDAF05}" type="datetime1">
              <a:rPr lang="en-GB" smtClean="0"/>
              <a:t>27/06/2024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87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2784-D231-4E25-9E51-BBD1349A6176}" type="datetime1">
              <a:rPr lang="en-GB" smtClean="0"/>
              <a:t>27/06/2024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613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A0369-991C-4C78-983D-E2488CBF1FCF}" type="datetime1">
              <a:rPr lang="en-GB" smtClean="0"/>
              <a:t>27/06/2024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233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CED6-499E-44A8-8701-C5647131A340}" type="datetime1">
              <a:rPr lang="en-GB" smtClean="0"/>
              <a:t>27/06/2024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71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12ED-737D-436E-BD4B-A8CE738081A5}" type="datetime1">
              <a:rPr lang="en-GB" smtClean="0"/>
              <a:t>27/06/2024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22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28626"/>
            <a:ext cx="105156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43100"/>
            <a:ext cx="10515600" cy="4233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CDFFD40-2F34-4069-896E-C09CFCBCAE6A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8DB4422-1BD0-49AA-A557-07A49831017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48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54F97-F3E9-414E-9313-33D505BA1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766" y="1685417"/>
            <a:ext cx="11102109" cy="2151063"/>
          </a:xfrm>
        </p:spPr>
        <p:txBody>
          <a:bodyPr>
            <a:noAutofit/>
          </a:bodyPr>
          <a:lstStyle/>
          <a:p>
            <a:r>
              <a:rPr lang="en-US" sz="4000" dirty="0"/>
              <a:t>From Crisis to Opportunity: A Google Trends Analysis of Global Interest in Distance Education Tools </a:t>
            </a:r>
            <a:br>
              <a:rPr lang="en-US" sz="4000" dirty="0"/>
            </a:br>
            <a:r>
              <a:rPr lang="en-US" sz="4000" dirty="0"/>
              <a:t>During and Post the COVID-19 Pandemic</a:t>
            </a:r>
            <a:endParaRPr lang="es-ES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20E526-B6D9-426E-8E94-95DDF899F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2694"/>
            <a:ext cx="9144000" cy="2239460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4600" b="1" dirty="0"/>
              <a:t>Priyanga Dilini Talagala </a:t>
            </a:r>
          </a:p>
          <a:p>
            <a:r>
              <a:rPr lang="en-US" sz="3300" dirty="0"/>
              <a:t>Senior Lecturer </a:t>
            </a:r>
          </a:p>
          <a:p>
            <a:r>
              <a:rPr lang="en-US" sz="3300" dirty="0"/>
              <a:t>Department of Computational Mathematics</a:t>
            </a:r>
          </a:p>
          <a:p>
            <a:r>
              <a:rPr lang="en-US" sz="3300" dirty="0"/>
              <a:t> University of Moratuwa, Sri Lanka</a:t>
            </a:r>
          </a:p>
          <a:p>
            <a:r>
              <a:rPr lang="en-US" sz="3300" dirty="0">
                <a:solidFill>
                  <a:schemeClr val="tx1"/>
                </a:solidFill>
              </a:rPr>
              <a:t>June 28, 2024</a:t>
            </a:r>
          </a:p>
          <a:p>
            <a:endParaRPr lang="es-ES" dirty="0"/>
          </a:p>
        </p:txBody>
      </p:sp>
      <p:pic>
        <p:nvPicPr>
          <p:cNvPr id="5" name="Picture 4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E2E547B1-79F4-5C2C-B054-CEF795AC08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836" y="4706115"/>
            <a:ext cx="1786039" cy="17860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74F3A0-1E06-384C-FB5C-17CFC7C6F4A0}"/>
              </a:ext>
            </a:extLst>
          </p:cNvPr>
          <p:cNvSpPr txBox="1"/>
          <p:nvPr/>
        </p:nvSpPr>
        <p:spPr>
          <a:xfrm>
            <a:off x="9938836" y="4252694"/>
            <a:ext cx="2069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Slides available 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69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06FCF-4856-A2F3-D84A-2FCF53309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0315"/>
            <a:ext cx="10515600" cy="51166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Timeframe:</a:t>
            </a:r>
            <a:r>
              <a:rPr lang="en-US" sz="2400" dirty="0"/>
              <a:t> December 2019 to April 2024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Key Questions:</a:t>
            </a:r>
            <a:endParaRPr lang="en-US" sz="2400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solutions have emerged to meet the demands of distance education during and post COVID-19? </a:t>
            </a:r>
            <a:r>
              <a:rPr lang="en-US" dirty="0">
                <a:solidFill>
                  <a:srgbClr val="FF0000"/>
                </a:solidFill>
              </a:rPr>
              <a:t>(Emergent Solutions)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Which distance learning solutions have gained widespread attention and public interest? </a:t>
            </a:r>
            <a:r>
              <a:rPr lang="en-US" dirty="0">
                <a:solidFill>
                  <a:srgbClr val="FF0000"/>
                </a:solidFill>
              </a:rPr>
              <a:t>(Public Interest)</a:t>
            </a:r>
          </a:p>
          <a:p>
            <a:pPr marL="285750" indent="-285750">
              <a:lnSpc>
                <a:spcPct val="100000"/>
              </a:lnSpc>
            </a:pPr>
            <a:r>
              <a:rPr lang="en-US" sz="2400" dirty="0"/>
              <a:t>Selected search terms based on UNESCO's list of distance learning solutions (UNESCO, 2020).</a:t>
            </a:r>
          </a:p>
          <a:p>
            <a:pPr marL="285750" indent="-285750">
              <a:lnSpc>
                <a:spcPct val="100000"/>
              </a:lnSpc>
            </a:pPr>
            <a:r>
              <a:rPr lang="en-US" sz="2400" dirty="0"/>
              <a:t>Concentrated on the education category to improve data relevance and accuracy (Vaughan &amp; Romero‐</a:t>
            </a:r>
            <a:r>
              <a:rPr lang="en-US" sz="2400" dirty="0" err="1"/>
              <a:t>Frías</a:t>
            </a:r>
            <a:r>
              <a:rPr lang="en-US" sz="2400" dirty="0"/>
              <a:t>, 2014).</a:t>
            </a:r>
          </a:p>
          <a:p>
            <a:r>
              <a:rPr lang="en-US" sz="2400" dirty="0"/>
              <a:t>Avoided acronyms to prevent confusion, focusing on specific tools and techniques in the market (Vaughan &amp; Romero-Frias, 2014).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75CC0-0C02-3F13-D7F0-9F0D460AB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10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A4A5A-447E-6664-28BD-430F30E9A554}"/>
              </a:ext>
            </a:extLst>
          </p:cNvPr>
          <p:cNvSpPr txBox="1"/>
          <p:nvPr/>
        </p:nvSpPr>
        <p:spPr>
          <a:xfrm>
            <a:off x="838200" y="253180"/>
            <a:ext cx="93263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Google Trends Analysis in Distance Education</a:t>
            </a:r>
          </a:p>
        </p:txBody>
      </p:sp>
    </p:spTree>
    <p:extLst>
      <p:ext uri="{BB962C8B-B14F-4D97-AF65-F5344CB8AC3E}">
        <p14:creationId xmlns:p14="http://schemas.microsoft.com/office/powerpoint/2010/main" val="230070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75C4-B1E7-78FE-0673-7A12AAC7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36" y="136525"/>
            <a:ext cx="10515600" cy="777604"/>
          </a:xfrm>
        </p:spPr>
        <p:txBody>
          <a:bodyPr>
            <a:normAutofit/>
          </a:bodyPr>
          <a:lstStyle/>
          <a:p>
            <a:r>
              <a:rPr lang="en-US" sz="3200" dirty="0"/>
              <a:t>Segmentation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F7283-B048-F3F7-C900-B6CD40FEA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634"/>
            <a:ext cx="10515600" cy="49707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Digital learning management systems</a:t>
            </a:r>
          </a:p>
          <a:p>
            <a:r>
              <a:rPr lang="en-US" dirty="0"/>
              <a:t>Systems designed for basic mobile phone usage</a:t>
            </a:r>
          </a:p>
          <a:p>
            <a:r>
              <a:rPr lang="en-US" dirty="0"/>
              <a:t>Systems with strong offline </a:t>
            </a:r>
            <a:r>
              <a:rPr lang="en-US" dirty="0" err="1"/>
              <a:t>fucntionalities</a:t>
            </a:r>
            <a:endParaRPr lang="en-US" dirty="0"/>
          </a:p>
          <a:p>
            <a:r>
              <a:rPr lang="en-US" dirty="0"/>
              <a:t>Massive Open Online Course (MOOC) platforms</a:t>
            </a:r>
          </a:p>
          <a:p>
            <a:r>
              <a:rPr lang="en-US" dirty="0"/>
              <a:t>Self-directed learning resources</a:t>
            </a:r>
          </a:p>
          <a:p>
            <a:r>
              <a:rPr lang="en-US" dirty="0"/>
              <a:t>Mobile reading apps</a:t>
            </a:r>
          </a:p>
          <a:p>
            <a:r>
              <a:rPr lang="en-US" dirty="0"/>
              <a:t>Collaboration platforms facilitating live-video communication</a:t>
            </a:r>
          </a:p>
          <a:p>
            <a:r>
              <a:rPr lang="en-US" dirty="0"/>
              <a:t>Tools for educators to create digital learning content</a:t>
            </a:r>
          </a:p>
          <a:p>
            <a:r>
              <a:rPr lang="en-US" dirty="0"/>
              <a:t>External repositories of distance learning solutions</a:t>
            </a:r>
          </a:p>
          <a:p>
            <a:r>
              <a:rPr lang="en-US" dirty="0"/>
              <a:t>Tools for Online proctoring</a:t>
            </a:r>
          </a:p>
          <a:p>
            <a:r>
              <a:rPr lang="en-US" dirty="0"/>
              <a:t>Psychosocial support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2ACF0-D638-7CA0-90A5-74AF93E5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354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1A536-E3FC-E385-0512-587FE5502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3" y="0"/>
            <a:ext cx="10515600" cy="1371600"/>
          </a:xfrm>
        </p:spPr>
        <p:txBody>
          <a:bodyPr>
            <a:normAutofit/>
          </a:bodyPr>
          <a:lstStyle/>
          <a:p>
            <a:r>
              <a:rPr lang="en-US" sz="3000" dirty="0"/>
              <a:t>Handling Google Trends Query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8D7A1-51F7-5B75-BEEC-C6286DBEC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52" y="1312069"/>
            <a:ext cx="10778247" cy="42338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In Google trends, it is possible to search for only up to five queries at a time. 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Under each segmentation, we entered up to five distance learning tools at a time and recorded their relative ranking scores. 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An iterative pairwise comparison was used to identify tool with the highest relative ranking score during the study period.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Used this highest-ranked tool as a reference point for obtaining the relative ranking scores of other tools.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830F8-D90E-D75D-745D-FA7C63BD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8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968A-C287-2D3D-4598-7C2FB300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13</a:t>
            </a:fld>
            <a:endParaRPr lang="en-GB"/>
          </a:p>
        </p:txBody>
      </p:sp>
      <p:pic>
        <p:nvPicPr>
          <p:cNvPr id="7" name="Picture 6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0D4940DB-ACCF-1835-E8F2-567DA8E2E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418" y="136524"/>
            <a:ext cx="8073957" cy="6089177"/>
          </a:xfrm>
          <a:prstGeom prst="rect">
            <a:avLst/>
          </a:prstGeom>
        </p:spPr>
      </p:pic>
      <p:pic>
        <p:nvPicPr>
          <p:cNvPr id="3074" name="Picture 2" descr="Benefits of Using LMS for Schools and RTOs | Didasko Learning Resources">
            <a:extLst>
              <a:ext uri="{FF2B5EF4-FFF2-40B4-BE49-F238E27FC236}">
                <a16:creationId xmlns:a16="http://schemas.microsoft.com/office/drawing/2014/main" id="{F0E35A76-493C-BB63-F933-7BFB4A3A5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013" y="-51189"/>
            <a:ext cx="4289899" cy="640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43D0F7-B61D-CA4B-476F-DCC621C09FAA}"/>
              </a:ext>
            </a:extLst>
          </p:cNvPr>
          <p:cNvSpPr txBox="1"/>
          <p:nvPr/>
        </p:nvSpPr>
        <p:spPr>
          <a:xfrm>
            <a:off x="108625" y="5648620"/>
            <a:ext cx="3587886" cy="577081"/>
          </a:xfrm>
          <a:prstGeom prst="rect">
            <a:avLst/>
          </a:prstGeom>
          <a:solidFill>
            <a:srgbClr val="FFFFFF">
              <a:alpha val="43137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https://www.didasko-online.com/wp-content/uploads/2022/09/LMS-and-learning-icons-with-man-using-computer-as-background.jpg</a:t>
            </a:r>
          </a:p>
        </p:txBody>
      </p:sp>
    </p:spTree>
    <p:extLst>
      <p:ext uri="{BB962C8B-B14F-4D97-AF65-F5344CB8AC3E}">
        <p14:creationId xmlns:p14="http://schemas.microsoft.com/office/powerpoint/2010/main" val="1758082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A99A9-DA91-FB82-F1C1-11B3E384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14</a:t>
            </a:fld>
            <a:endParaRPr lang="en-GB"/>
          </a:p>
        </p:txBody>
      </p:sp>
      <p:pic>
        <p:nvPicPr>
          <p:cNvPr id="6" name="Picture 5" descr="A graph of a course&#10;&#10;Description automatically generated">
            <a:extLst>
              <a:ext uri="{FF2B5EF4-FFF2-40B4-BE49-F238E27FC236}">
                <a16:creationId xmlns:a16="http://schemas.microsoft.com/office/drawing/2014/main" id="{AA896708-D204-DE60-CF01-C1066742E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23" y="136525"/>
            <a:ext cx="7808726" cy="5719527"/>
          </a:xfrm>
          <a:prstGeom prst="rect">
            <a:avLst/>
          </a:prstGeom>
        </p:spPr>
      </p:pic>
      <p:pic>
        <p:nvPicPr>
          <p:cNvPr id="12290" name="Picture 2" descr="What You Need to Know About online Education and How to Launch Your First  Online Course - IntelligentHQ">
            <a:extLst>
              <a:ext uri="{FF2B5EF4-FFF2-40B4-BE49-F238E27FC236}">
                <a16:creationId xmlns:a16="http://schemas.microsoft.com/office/drawing/2014/main" id="{D237641B-2EEE-44B8-950F-0A5112D11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9"/>
          <a:stretch/>
        </p:blipFill>
        <p:spPr bwMode="auto">
          <a:xfrm>
            <a:off x="0" y="0"/>
            <a:ext cx="3939702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C81A47-C4F4-1B73-134C-BEB21A55041B}"/>
              </a:ext>
            </a:extLst>
          </p:cNvPr>
          <p:cNvSpPr txBox="1"/>
          <p:nvPr/>
        </p:nvSpPr>
        <p:spPr>
          <a:xfrm>
            <a:off x="365751" y="5664208"/>
            <a:ext cx="3107176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https://www.intelligenthq.com/wp-content/uploads/2018/06/Online-course-certificates.jpg</a:t>
            </a:r>
          </a:p>
        </p:txBody>
      </p:sp>
    </p:spTree>
    <p:extLst>
      <p:ext uri="{BB962C8B-B14F-4D97-AF65-F5344CB8AC3E}">
        <p14:creationId xmlns:p14="http://schemas.microsoft.com/office/powerpoint/2010/main" val="2077995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07D4E-9D7E-407B-2F4E-A7814123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15</a:t>
            </a:fld>
            <a:endParaRPr lang="en-GB"/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575CB78-FC6D-DEAD-F913-EA6163DDC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361" y="272375"/>
            <a:ext cx="7830928" cy="5642042"/>
          </a:xfrm>
          <a:prstGeom prst="rect">
            <a:avLst/>
          </a:prstGeom>
        </p:spPr>
      </p:pic>
      <p:pic>
        <p:nvPicPr>
          <p:cNvPr id="5126" name="Picture 6" descr="The lack of training for teachers in the use of new technologies: Why is  our education">
            <a:extLst>
              <a:ext uri="{FF2B5EF4-FFF2-40B4-BE49-F238E27FC236}">
                <a16:creationId xmlns:a16="http://schemas.microsoft.com/office/drawing/2014/main" id="{1C6954DB-A05C-EB18-05DA-B7EE0538C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" t="-1473" r="47455"/>
          <a:stretch/>
        </p:blipFill>
        <p:spPr bwMode="auto">
          <a:xfrm>
            <a:off x="0" y="-126460"/>
            <a:ext cx="3861881" cy="648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A679EF-2D35-120B-385A-B71098D6036D}"/>
              </a:ext>
            </a:extLst>
          </p:cNvPr>
          <p:cNvSpPr txBox="1"/>
          <p:nvPr/>
        </p:nvSpPr>
        <p:spPr>
          <a:xfrm>
            <a:off x="81064" y="5940851"/>
            <a:ext cx="3518170" cy="41549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https://www.linkedin.com/pulse/lack-training-teachers-use-new-technologies-why-our-education-/</a:t>
            </a:r>
          </a:p>
        </p:txBody>
      </p:sp>
    </p:spTree>
    <p:extLst>
      <p:ext uri="{BB962C8B-B14F-4D97-AF65-F5344CB8AC3E}">
        <p14:creationId xmlns:p14="http://schemas.microsoft.com/office/powerpoint/2010/main" val="529865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9AFD9-A877-FCBB-8EDD-7E995B9D8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 descr="A graph of a graph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20BC3A88-3EF1-A1C9-FF16-F3C1B115D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23" y="285745"/>
            <a:ext cx="7898858" cy="5618945"/>
          </a:xfrm>
          <a:prstGeom prst="rect">
            <a:avLst/>
          </a:prstGeom>
        </p:spPr>
      </p:pic>
      <p:pic>
        <p:nvPicPr>
          <p:cNvPr id="6148" name="Picture 4" descr="Self-Directed Learning: Unlock Your Educational Journey | AI Art Generator  | Easy-Peasy.AI">
            <a:extLst>
              <a:ext uri="{FF2B5EF4-FFF2-40B4-BE49-F238E27FC236}">
                <a16:creationId xmlns:a16="http://schemas.microsoft.com/office/drawing/2014/main" id="{6094752E-9E1E-5CBB-44DE-5E2C2E564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6" r="26025"/>
          <a:stretch/>
        </p:blipFill>
        <p:spPr bwMode="auto">
          <a:xfrm>
            <a:off x="0" y="0"/>
            <a:ext cx="3941323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8C7A78-7663-F38D-E1AA-02976EBA993B}"/>
              </a:ext>
            </a:extLst>
          </p:cNvPr>
          <p:cNvSpPr txBox="1"/>
          <p:nvPr/>
        </p:nvSpPr>
        <p:spPr>
          <a:xfrm>
            <a:off x="235896" y="5690681"/>
            <a:ext cx="3013142" cy="577081"/>
          </a:xfrm>
          <a:prstGeom prst="rect">
            <a:avLst/>
          </a:prstGeom>
          <a:solidFill>
            <a:srgbClr val="FFFFFF">
              <a:alpha val="49020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https://easy-peasy.ai/ai-image-generator/images/self-directed-learning-unlock-educational-journey</a:t>
            </a:r>
          </a:p>
        </p:txBody>
      </p:sp>
    </p:spTree>
    <p:extLst>
      <p:ext uri="{BB962C8B-B14F-4D97-AF65-F5344CB8AC3E}">
        <p14:creationId xmlns:p14="http://schemas.microsoft.com/office/powerpoint/2010/main" val="1032852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2868D-127B-E5F6-FB3E-7AC6B08FA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 descr="A graph showing 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EDFAF0E-ACB5-B9A2-4A51-5A07DBDDC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17" y="255011"/>
            <a:ext cx="7749305" cy="5749047"/>
          </a:xfrm>
          <a:prstGeom prst="rect">
            <a:avLst/>
          </a:prstGeom>
        </p:spPr>
      </p:pic>
      <p:pic>
        <p:nvPicPr>
          <p:cNvPr id="7170" name="Picture 2" descr="Role of Education in the Modern World of Technologies | The Beer  Connoisseur®">
            <a:extLst>
              <a:ext uri="{FF2B5EF4-FFF2-40B4-BE49-F238E27FC236}">
                <a16:creationId xmlns:a16="http://schemas.microsoft.com/office/drawing/2014/main" id="{0036A358-571A-2E84-393F-3F7F31D0A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9" r="5594"/>
          <a:stretch/>
        </p:blipFill>
        <p:spPr bwMode="auto">
          <a:xfrm>
            <a:off x="0" y="-48640"/>
            <a:ext cx="3871609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6EFECD-C975-AA85-96DA-DA5E7C2ED6E7}"/>
              </a:ext>
            </a:extLst>
          </p:cNvPr>
          <p:cNvSpPr txBox="1"/>
          <p:nvPr/>
        </p:nvSpPr>
        <p:spPr>
          <a:xfrm>
            <a:off x="287370" y="5471769"/>
            <a:ext cx="3296867" cy="738664"/>
          </a:xfrm>
          <a:prstGeom prst="rect">
            <a:avLst/>
          </a:prstGeom>
          <a:solidFill>
            <a:srgbClr val="FFFFFF">
              <a:alpha val="45098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https://beerconnoisseur.com/sites/default/files/blogs/2022/role_of_education_in_the_modern_world_of_technologies/remote-working-1024x681-1-900x599-1.jpg</a:t>
            </a:r>
          </a:p>
        </p:txBody>
      </p:sp>
    </p:spTree>
    <p:extLst>
      <p:ext uri="{BB962C8B-B14F-4D97-AF65-F5344CB8AC3E}">
        <p14:creationId xmlns:p14="http://schemas.microsoft.com/office/powerpoint/2010/main" val="3248322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DE99D-6171-2480-0F4E-87397B89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18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2FBF445-2987-D204-6D3E-829FD4B68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35" y="369651"/>
            <a:ext cx="7928043" cy="5544765"/>
          </a:xfrm>
          <a:prstGeom prst="rect">
            <a:avLst/>
          </a:prstGeom>
        </p:spPr>
      </p:pic>
      <p:pic>
        <p:nvPicPr>
          <p:cNvPr id="8194" name="Picture 2" descr="Simulating the Classroom Experience with Zoom | Faculty Focus">
            <a:extLst>
              <a:ext uri="{FF2B5EF4-FFF2-40B4-BE49-F238E27FC236}">
                <a16:creationId xmlns:a16="http://schemas.microsoft.com/office/drawing/2014/main" id="{EAAB5FA3-4540-7673-D38C-53EB55D31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5" r="27286"/>
          <a:stretch/>
        </p:blipFill>
        <p:spPr bwMode="auto">
          <a:xfrm>
            <a:off x="0" y="0"/>
            <a:ext cx="3881336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6BE211-6353-CDB0-E722-7F711EA3D40E}"/>
              </a:ext>
            </a:extLst>
          </p:cNvPr>
          <p:cNvSpPr txBox="1"/>
          <p:nvPr/>
        </p:nvSpPr>
        <p:spPr>
          <a:xfrm>
            <a:off x="265078" y="5545084"/>
            <a:ext cx="3480071" cy="738664"/>
          </a:xfrm>
          <a:prstGeom prst="rect">
            <a:avLst/>
          </a:prstGeom>
          <a:solidFill>
            <a:srgbClr val="FFFFFF">
              <a:alpha val="43922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https://s39613.pcdn.co/wp-content/uploads/2021/05/during-covid19-attractive-woman-gestures-during-virtual-meeting-with-picture-id1293927641.jpg</a:t>
            </a:r>
          </a:p>
        </p:txBody>
      </p:sp>
    </p:spTree>
    <p:extLst>
      <p:ext uri="{BB962C8B-B14F-4D97-AF65-F5344CB8AC3E}">
        <p14:creationId xmlns:p14="http://schemas.microsoft.com/office/powerpoint/2010/main" val="3160190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E8DC8-4436-2EE5-A60B-2D308A74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 descr="A graph of a graph showing a number of classes&#10;&#10;Description automatically generated with medium confidence">
            <a:extLst>
              <a:ext uri="{FF2B5EF4-FFF2-40B4-BE49-F238E27FC236}">
                <a16:creationId xmlns:a16="http://schemas.microsoft.com/office/drawing/2014/main" id="{946DD2D0-6C7D-C0C3-7781-2CBC82964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251" y="136525"/>
            <a:ext cx="7743218" cy="5826530"/>
          </a:xfrm>
          <a:prstGeom prst="rect">
            <a:avLst/>
          </a:prstGeom>
        </p:spPr>
      </p:pic>
      <p:pic>
        <p:nvPicPr>
          <p:cNvPr id="9218" name="Picture 2" descr="Is Remote Proctoring The Future Of Academia? - eLearning Industry">
            <a:extLst>
              <a:ext uri="{FF2B5EF4-FFF2-40B4-BE49-F238E27FC236}">
                <a16:creationId xmlns:a16="http://schemas.microsoft.com/office/drawing/2014/main" id="{5C9C46B5-DAF0-29C1-8633-462DA5099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2" r="5694"/>
          <a:stretch/>
        </p:blipFill>
        <p:spPr bwMode="auto">
          <a:xfrm>
            <a:off x="1" y="0"/>
            <a:ext cx="3881336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B6118F-1078-8A87-74D7-83482A42BEA7}"/>
              </a:ext>
            </a:extLst>
          </p:cNvPr>
          <p:cNvSpPr txBox="1"/>
          <p:nvPr/>
        </p:nvSpPr>
        <p:spPr>
          <a:xfrm>
            <a:off x="150778" y="5674514"/>
            <a:ext cx="3657599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https://cdn.elearningindustry.com/wp-content/uploads/2021/01/is-remote-proctoring-the-future-of-academia.png</a:t>
            </a:r>
          </a:p>
        </p:txBody>
      </p:sp>
    </p:spTree>
    <p:extLst>
      <p:ext uri="{BB962C8B-B14F-4D97-AF65-F5344CB8AC3E}">
        <p14:creationId xmlns:p14="http://schemas.microsoft.com/office/powerpoint/2010/main" val="2135637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8CB848-C9E1-AC70-1268-C672A8515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023" y="2453619"/>
            <a:ext cx="1794264" cy="198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AC979-6D96-3951-B68B-4A713336D0CF}"/>
              </a:ext>
            </a:extLst>
          </p:cNvPr>
          <p:cNvSpPr txBox="1"/>
          <p:nvPr/>
        </p:nvSpPr>
        <p:spPr>
          <a:xfrm>
            <a:off x="2305563" y="4430352"/>
            <a:ext cx="33878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Priyanga Dilini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dirty="0"/>
              <a:t>            </a:t>
            </a:r>
            <a:r>
              <a:rPr lang="en-US" sz="2400" b="1" dirty="0" err="1"/>
              <a:t>prital.netlify.app</a:t>
            </a:r>
            <a:endParaRPr lang="en-US" sz="2400" b="1" dirty="0"/>
          </a:p>
          <a:p>
            <a:pPr algn="ctr"/>
            <a:r>
              <a:rPr lang="en-US" b="0" i="0" dirty="0">
                <a:solidFill>
                  <a:srgbClr val="272822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                     </a:t>
            </a:r>
            <a:r>
              <a:rPr lang="en-US" sz="400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pridiltal</a:t>
            </a:r>
            <a:endParaRPr lang="en-US" sz="4000" dirty="0"/>
          </a:p>
        </p:txBody>
      </p:sp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9E6FB101-3BA7-A7B7-B063-75D3FC65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538" y="2409978"/>
            <a:ext cx="2029605" cy="202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7BFDC-AFF5-A4F6-F001-40588B2E81E1}"/>
              </a:ext>
            </a:extLst>
          </p:cNvPr>
          <p:cNvSpPr txBox="1"/>
          <p:nvPr/>
        </p:nvSpPr>
        <p:spPr>
          <a:xfrm>
            <a:off x="6756761" y="4453853"/>
            <a:ext cx="35124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Thiyanga</a:t>
            </a:r>
            <a:r>
              <a:rPr lang="en-US" dirty="0"/>
              <a:t> S.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sz="2000" b="1" dirty="0"/>
              <a:t>            </a:t>
            </a:r>
            <a:r>
              <a:rPr lang="en-US" sz="2400" b="1" dirty="0" err="1"/>
              <a:t>thiyanga.netlify.app</a:t>
            </a:r>
            <a:endParaRPr lang="en-US" sz="2400" b="1" dirty="0"/>
          </a:p>
          <a:p>
            <a:pPr algn="ctr"/>
            <a:r>
              <a:rPr lang="en-US" dirty="0"/>
              <a:t>                              </a:t>
            </a:r>
            <a:r>
              <a:rPr lang="en-US" sz="4000" b="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thiyangt</a:t>
            </a:r>
            <a:endParaRPr lang="en-US" sz="4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32" name="Picture 8" descr="Premium PSD | Black brand new twitter x logo icon">
            <a:extLst>
              <a:ext uri="{FF2B5EF4-FFF2-40B4-BE49-F238E27FC236}">
                <a16:creationId xmlns:a16="http://schemas.microsoft.com/office/drawing/2014/main" id="{58BAC591-4EDC-09EB-0AE4-D27EA2B18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696" y="5518182"/>
            <a:ext cx="419481" cy="4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E113871-720A-A73E-D419-4C9FD414E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82" y="5532946"/>
            <a:ext cx="372872" cy="3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Premium PSD | Black brand new twitter x logo icon">
            <a:extLst>
              <a:ext uri="{FF2B5EF4-FFF2-40B4-BE49-F238E27FC236}">
                <a16:creationId xmlns:a16="http://schemas.microsoft.com/office/drawing/2014/main" id="{9FDA7AD1-B184-B393-E7EB-4EF83D8E1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057" y="5518183"/>
            <a:ext cx="419481" cy="4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1BF6FE8-747B-9896-8ABF-14221E7F9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705" y="5546460"/>
            <a:ext cx="372872" cy="3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8B25AB-76D0-89D2-CC7C-AB746BF2D708}"/>
              </a:ext>
            </a:extLst>
          </p:cNvPr>
          <p:cNvSpPr txBox="1"/>
          <p:nvPr/>
        </p:nvSpPr>
        <p:spPr>
          <a:xfrm>
            <a:off x="785581" y="132062"/>
            <a:ext cx="10030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and codes available at</a:t>
            </a:r>
            <a:r>
              <a:rPr lang="en-US" sz="2400" dirty="0">
                <a:solidFill>
                  <a:srgbClr val="C00000"/>
                </a:solidFill>
              </a:rPr>
              <a:t>: https://github.com/pridiltal/CARMA2024_Analysis</a:t>
            </a:r>
          </a:p>
        </p:txBody>
      </p:sp>
      <p:pic>
        <p:nvPicPr>
          <p:cNvPr id="1038" name="Picture 14" descr="World wide web - Free web icons">
            <a:extLst>
              <a:ext uri="{FF2B5EF4-FFF2-40B4-BE49-F238E27FC236}">
                <a16:creationId xmlns:a16="http://schemas.microsoft.com/office/drawing/2014/main" id="{C065F86A-35C9-0C19-C924-699FDD7B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653" y="5110006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World wide web - Free web icons">
            <a:extLst>
              <a:ext uri="{FF2B5EF4-FFF2-40B4-BE49-F238E27FC236}">
                <a16:creationId xmlns:a16="http://schemas.microsoft.com/office/drawing/2014/main" id="{688E0BC9-562B-0A30-9EAB-9944F3E5E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674" y="5079993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44A5B5-EE44-FEFD-5E76-A8B4DD16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E64A18-1DAF-F1F0-9BE5-70118B9CF2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1957" y="5532008"/>
            <a:ext cx="429655" cy="4616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13174A-5531-C5ED-78C2-1C10C16D33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2759" y="5532946"/>
            <a:ext cx="429655" cy="4616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BC8FEC-7FB1-48E5-3239-3E0717BB1140}"/>
              </a:ext>
            </a:extLst>
          </p:cNvPr>
          <p:cNvSpPr txBox="1"/>
          <p:nvPr/>
        </p:nvSpPr>
        <p:spPr>
          <a:xfrm>
            <a:off x="3466411" y="623870"/>
            <a:ext cx="4668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Slides available at: </a:t>
            </a:r>
            <a:r>
              <a:rPr lang="en-US" sz="2400" dirty="0" err="1"/>
              <a:t>prital.netlify.app</a:t>
            </a:r>
            <a:endParaRPr lang="en-US" sz="2400" dirty="0"/>
          </a:p>
        </p:txBody>
      </p:sp>
      <p:pic>
        <p:nvPicPr>
          <p:cNvPr id="12" name="Picture 4" descr="RETINA">
            <a:extLst>
              <a:ext uri="{FF2B5EF4-FFF2-40B4-BE49-F238E27FC236}">
                <a16:creationId xmlns:a16="http://schemas.microsoft.com/office/drawing/2014/main" id="{9B5170E0-1B4E-E17B-3C00-8C2B3377A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189" y="2644296"/>
            <a:ext cx="1560967" cy="156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BC8FEC-7FB1-48E5-3239-3E0717BB1140}"/>
              </a:ext>
            </a:extLst>
          </p:cNvPr>
          <p:cNvSpPr txBox="1"/>
          <p:nvPr/>
        </p:nvSpPr>
        <p:spPr>
          <a:xfrm>
            <a:off x="605168" y="1414660"/>
            <a:ext cx="1074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work was supported in part by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</a:rPr>
              <a:t>RETINA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research lab, funded by the OWSD, a program unit of the United Nations Educational, Scientific, and Cultural Organization (UNESCO).</a:t>
            </a:r>
          </a:p>
        </p:txBody>
      </p:sp>
    </p:spTree>
    <p:extLst>
      <p:ext uri="{BB962C8B-B14F-4D97-AF65-F5344CB8AC3E}">
        <p14:creationId xmlns:p14="http://schemas.microsoft.com/office/powerpoint/2010/main" val="2519812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00501-17B1-210E-02D5-740B9A7DA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20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B8CF814-3EF3-C1AD-B33F-B6E701477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666" y="276748"/>
            <a:ext cx="7896258" cy="5807075"/>
          </a:xfrm>
          <a:prstGeom prst="rect">
            <a:avLst/>
          </a:prstGeom>
        </p:spPr>
      </p:pic>
      <p:pic>
        <p:nvPicPr>
          <p:cNvPr id="10242" name="Picture 2" descr="How to Succeed in Distance Education - Language Magazine">
            <a:extLst>
              <a:ext uri="{FF2B5EF4-FFF2-40B4-BE49-F238E27FC236}">
                <a16:creationId xmlns:a16="http://schemas.microsoft.com/office/drawing/2014/main" id="{BBC64B2E-4086-6890-ACAE-27E15F7E7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843727" cy="636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BE517-45BE-B0C8-6CBF-3F1CE558C090}"/>
              </a:ext>
            </a:extLst>
          </p:cNvPr>
          <p:cNvSpPr txBox="1"/>
          <p:nvPr/>
        </p:nvSpPr>
        <p:spPr>
          <a:xfrm>
            <a:off x="49939" y="5872685"/>
            <a:ext cx="3793787" cy="415498"/>
          </a:xfrm>
          <a:prstGeom prst="rect">
            <a:avLst/>
          </a:prstGeom>
          <a:solidFill>
            <a:srgbClr val="FFFFFF">
              <a:alpha val="36078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https://www.languagemagazine.com/wp-content/uploads/2020/03/GettyImages-1174366520-300x174.jpg</a:t>
            </a:r>
          </a:p>
        </p:txBody>
      </p:sp>
    </p:spTree>
    <p:extLst>
      <p:ext uri="{BB962C8B-B14F-4D97-AF65-F5344CB8AC3E}">
        <p14:creationId xmlns:p14="http://schemas.microsoft.com/office/powerpoint/2010/main" val="2965510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DC383-874F-C3FE-C146-BF38D678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21</a:t>
            </a:fld>
            <a:endParaRPr lang="en-GB"/>
          </a:p>
        </p:txBody>
      </p:sp>
      <p:pic>
        <p:nvPicPr>
          <p:cNvPr id="6" name="Picture 5" descr="A graph of a graph showing a strong offline function&#10;&#10;Description automatically generated">
            <a:extLst>
              <a:ext uri="{FF2B5EF4-FFF2-40B4-BE49-F238E27FC236}">
                <a16:creationId xmlns:a16="http://schemas.microsoft.com/office/drawing/2014/main" id="{6A3C81B6-99D3-FD55-D523-C4641F452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737" y="282102"/>
            <a:ext cx="7457731" cy="6074247"/>
          </a:xfrm>
          <a:prstGeom prst="rect">
            <a:avLst/>
          </a:prstGeom>
        </p:spPr>
      </p:pic>
      <p:pic>
        <p:nvPicPr>
          <p:cNvPr id="11266" name="Picture 2" descr="Designing a Mobile Application Architecture for Offline Use | by i.vikash |  Medium">
            <a:extLst>
              <a:ext uri="{FF2B5EF4-FFF2-40B4-BE49-F238E27FC236}">
                <a16:creationId xmlns:a16="http://schemas.microsoft.com/office/drawing/2014/main" id="{D6A20360-D78C-1903-29F4-A1383483C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8" r="43723"/>
          <a:stretch/>
        </p:blipFill>
        <p:spPr bwMode="auto">
          <a:xfrm>
            <a:off x="0" y="8558"/>
            <a:ext cx="3973955" cy="634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B4130E-B477-808F-57E2-F825675BF115}"/>
              </a:ext>
            </a:extLst>
          </p:cNvPr>
          <p:cNvSpPr txBox="1"/>
          <p:nvPr/>
        </p:nvSpPr>
        <p:spPr>
          <a:xfrm>
            <a:off x="124233" y="5863030"/>
            <a:ext cx="3849722" cy="41549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b="1" dirty="0"/>
              <a:t>Image Source: https://medium.com/@i.vikash/designing-a-mobile-application-architecture-for-offline-use-e03e7731f4f2</a:t>
            </a:r>
          </a:p>
        </p:txBody>
      </p:sp>
    </p:spTree>
    <p:extLst>
      <p:ext uri="{BB962C8B-B14F-4D97-AF65-F5344CB8AC3E}">
        <p14:creationId xmlns:p14="http://schemas.microsoft.com/office/powerpoint/2010/main" val="3360857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90385-EEC3-0F41-C00D-61F276C1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22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8E58261-BCA4-33F7-7EA6-5B72D208B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240" y="291828"/>
            <a:ext cx="7649883" cy="5340485"/>
          </a:xfrm>
          <a:prstGeom prst="rect">
            <a:avLst/>
          </a:prstGeom>
        </p:spPr>
      </p:pic>
      <p:pic>
        <p:nvPicPr>
          <p:cNvPr id="13314" name="Picture 2" descr="Mobile Learning (mLearning): What Is It? - eLearning Industry">
            <a:extLst>
              <a:ext uri="{FF2B5EF4-FFF2-40B4-BE49-F238E27FC236}">
                <a16:creationId xmlns:a16="http://schemas.microsoft.com/office/drawing/2014/main" id="{AB42FB50-5066-93E0-5255-5CCC8C6C7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1" r="21936"/>
          <a:stretch/>
        </p:blipFill>
        <p:spPr bwMode="auto">
          <a:xfrm>
            <a:off x="0" y="0"/>
            <a:ext cx="3910519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59D9A2-A6B3-CBEE-8B58-41B5583D96B7}"/>
              </a:ext>
            </a:extLst>
          </p:cNvPr>
          <p:cNvSpPr txBox="1"/>
          <p:nvPr/>
        </p:nvSpPr>
        <p:spPr>
          <a:xfrm>
            <a:off x="364877" y="5632313"/>
            <a:ext cx="3236879" cy="577081"/>
          </a:xfrm>
          <a:prstGeom prst="rect">
            <a:avLst/>
          </a:prstGeom>
          <a:solidFill>
            <a:srgbClr val="FFFFFF">
              <a:alpha val="47843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https://elearningindustry.com/wp-content/uploads/2020/09/mobile-learning-what-is-it.jpg</a:t>
            </a:r>
          </a:p>
        </p:txBody>
      </p:sp>
    </p:spTree>
    <p:extLst>
      <p:ext uri="{BB962C8B-B14F-4D97-AF65-F5344CB8AC3E}">
        <p14:creationId xmlns:p14="http://schemas.microsoft.com/office/powerpoint/2010/main" val="1680318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67CBA-20E1-B0A5-8B0F-53E604EA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23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AEF5430-225E-C213-A233-824DD75431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graph showing a line of a person's support&#10;&#10;Description automatically generated with medium confidence">
            <a:extLst>
              <a:ext uri="{FF2B5EF4-FFF2-40B4-BE49-F238E27FC236}">
                <a16:creationId xmlns:a16="http://schemas.microsoft.com/office/drawing/2014/main" id="{5DA03D1A-BBFA-80F5-77DA-6DBE76C0A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2" y="216841"/>
            <a:ext cx="11196536" cy="610006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64D7675-569A-503E-AD1D-922D09100B13}"/>
              </a:ext>
            </a:extLst>
          </p:cNvPr>
          <p:cNvSpPr/>
          <p:nvPr/>
        </p:nvSpPr>
        <p:spPr>
          <a:xfrm>
            <a:off x="2582694" y="4243184"/>
            <a:ext cx="924127" cy="15175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8F4B9B-5E1C-84EC-81CF-9966DBDE9AD9}"/>
              </a:ext>
            </a:extLst>
          </p:cNvPr>
          <p:cNvSpPr/>
          <p:nvPr/>
        </p:nvSpPr>
        <p:spPr>
          <a:xfrm>
            <a:off x="4526605" y="4223725"/>
            <a:ext cx="924127" cy="15175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C3842F-8CC8-4CC6-A636-3181745B50E6}"/>
              </a:ext>
            </a:extLst>
          </p:cNvPr>
          <p:cNvSpPr/>
          <p:nvPr/>
        </p:nvSpPr>
        <p:spPr>
          <a:xfrm>
            <a:off x="7034719" y="3510330"/>
            <a:ext cx="924127" cy="22600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55FA34-20E1-1964-CF21-60CB413FC3F2}"/>
              </a:ext>
            </a:extLst>
          </p:cNvPr>
          <p:cNvSpPr/>
          <p:nvPr/>
        </p:nvSpPr>
        <p:spPr>
          <a:xfrm>
            <a:off x="9140756" y="4262640"/>
            <a:ext cx="924127" cy="14494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1A936CB-66F4-AA86-FD10-11D9DF7B016F}"/>
              </a:ext>
            </a:extLst>
          </p:cNvPr>
          <p:cNvSpPr/>
          <p:nvPr/>
        </p:nvSpPr>
        <p:spPr>
          <a:xfrm>
            <a:off x="5861725" y="4233454"/>
            <a:ext cx="924127" cy="151751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8F722-C366-357C-CCB6-5BBCA312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24</a:t>
            </a:fld>
            <a:endParaRPr lang="en-GB"/>
          </a:p>
        </p:txBody>
      </p:sp>
      <p:pic>
        <p:nvPicPr>
          <p:cNvPr id="6" name="Picture 5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F9E1BADF-5D75-61DC-18DD-DD9C42783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8" y="379379"/>
            <a:ext cx="11712103" cy="58991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7F02BD3-9ACB-A153-622D-D3F01B884053}"/>
              </a:ext>
            </a:extLst>
          </p:cNvPr>
          <p:cNvSpPr/>
          <p:nvPr/>
        </p:nvSpPr>
        <p:spPr>
          <a:xfrm>
            <a:off x="5963055" y="4173164"/>
            <a:ext cx="924127" cy="151751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88035D-E233-A65D-A5B3-36B564F4868D}"/>
              </a:ext>
            </a:extLst>
          </p:cNvPr>
          <p:cNvSpPr/>
          <p:nvPr/>
        </p:nvSpPr>
        <p:spPr>
          <a:xfrm>
            <a:off x="5671226" y="379379"/>
            <a:ext cx="1507787" cy="250973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AC585-46D8-2138-8084-70DF8CB67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91" y="0"/>
            <a:ext cx="10515600" cy="1371600"/>
          </a:xfrm>
        </p:spPr>
        <p:txBody>
          <a:bodyPr>
            <a:normAutofit/>
          </a:bodyPr>
          <a:lstStyle/>
          <a:p>
            <a:r>
              <a:rPr lang="en-US" sz="3000" dirty="0"/>
              <a:t>Main </a:t>
            </a:r>
            <a:r>
              <a:rPr lang="en-US" sz="3600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8387-3990-2F58-397E-B6ECE58C1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888"/>
            <a:ext cx="10515600" cy="4885716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dirty="0"/>
              <a:t>Facilitates navigation through the multitude of market options available.</a:t>
            </a:r>
          </a:p>
          <a:p>
            <a:pPr>
              <a:spcBef>
                <a:spcPts val="1800"/>
              </a:spcBef>
            </a:pPr>
            <a:r>
              <a:rPr lang="en-US" dirty="0"/>
              <a:t>Enables informed decision-making with </a:t>
            </a:r>
            <a:r>
              <a:rPr lang="en-US" dirty="0">
                <a:solidFill>
                  <a:srgbClr val="FF0000"/>
                </a:solidFill>
              </a:rPr>
              <a:t>minimal time and effort</a:t>
            </a:r>
            <a:r>
              <a:rPr lang="en-US" dirty="0"/>
              <a:t>.</a:t>
            </a:r>
          </a:p>
          <a:p>
            <a:pPr>
              <a:spcBef>
                <a:spcPts val="1800"/>
              </a:spcBef>
            </a:pPr>
            <a:r>
              <a:rPr lang="en-US" dirty="0"/>
              <a:t>Provides valuable information for identifying competitors and enhancing tool efficacy.</a:t>
            </a:r>
          </a:p>
          <a:p>
            <a:pPr>
              <a:spcBef>
                <a:spcPts val="1800"/>
              </a:spcBef>
            </a:pPr>
            <a:r>
              <a:rPr lang="en-US" dirty="0"/>
              <a:t>Guides developers and educational institutions to improve and innovate existing tools.</a:t>
            </a:r>
          </a:p>
          <a:p>
            <a:pPr>
              <a:spcBef>
                <a:spcPts val="1800"/>
              </a:spcBef>
            </a:pPr>
            <a:r>
              <a:rPr lang="en-US" dirty="0"/>
              <a:t>Highlights the critical need to address overlooked aspects of mental health support during academic breaks and school closures.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B17EA-7E66-B916-0D96-5D14A604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61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5809-0CA6-D86A-B26F-0DD80E89D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08" y="136525"/>
            <a:ext cx="10515600" cy="1371600"/>
          </a:xfrm>
        </p:spPr>
        <p:txBody>
          <a:bodyPr>
            <a:normAutofit/>
          </a:bodyPr>
          <a:lstStyle/>
          <a:p>
            <a:r>
              <a:rPr lang="en-US" sz="3600" dirty="0"/>
              <a:t>What Next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3CEDC-6904-6AF2-8621-45B76B46C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4051"/>
            <a:ext cx="10515600" cy="489291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Popularity does not guarantee quality.</a:t>
            </a:r>
          </a:p>
          <a:p>
            <a:pPr>
              <a:spcAft>
                <a:spcPts val="1200"/>
              </a:spcAft>
            </a:pPr>
            <a:r>
              <a:rPr lang="en-US" dirty="0"/>
              <a:t>Future research should evaluate the efficiency and effectiveness of popular tools to ensure engaging online learning experiences.</a:t>
            </a:r>
          </a:p>
          <a:p>
            <a:pPr>
              <a:spcAft>
                <a:spcPts val="1200"/>
              </a:spcAft>
            </a:pPr>
            <a:r>
              <a:rPr lang="en-US" dirty="0"/>
              <a:t>Reflects search behavior of internet users only.</a:t>
            </a:r>
          </a:p>
          <a:p>
            <a:pPr>
              <a:spcAft>
                <a:spcPts val="1200"/>
              </a:spcAft>
            </a:pPr>
            <a:r>
              <a:rPr lang="en-US" dirty="0"/>
              <a:t>Further investigation at national and regional levels to understand the specific needs and challenges in different areas.</a:t>
            </a:r>
          </a:p>
          <a:p>
            <a:pPr>
              <a:spcAft>
                <a:spcPts val="1200"/>
              </a:spcAft>
            </a:pPr>
            <a:r>
              <a:rPr lang="en-US" dirty="0"/>
              <a:t>Further research should assess the accuracy, reliability, and coverage of Google Trends data to enhance its utility (</a:t>
            </a:r>
            <a:r>
              <a:rPr lang="en-US" dirty="0" err="1"/>
              <a:t>Cebrián</a:t>
            </a:r>
            <a:r>
              <a:rPr lang="en-US" dirty="0"/>
              <a:t> et al. ,2023)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3A9EC-283F-F02A-5FB4-3AE61FF3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21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8CB848-C9E1-AC70-1268-C672A8515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601" y="2561624"/>
            <a:ext cx="1688344" cy="186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AC979-6D96-3951-B68B-4A713336D0CF}"/>
              </a:ext>
            </a:extLst>
          </p:cNvPr>
          <p:cNvSpPr txBox="1"/>
          <p:nvPr/>
        </p:nvSpPr>
        <p:spPr>
          <a:xfrm>
            <a:off x="1065347" y="4430352"/>
            <a:ext cx="33878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Priyanga Dilini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dirty="0"/>
              <a:t>            </a:t>
            </a:r>
            <a:r>
              <a:rPr lang="en-US" sz="2400" b="1" dirty="0" err="1"/>
              <a:t>prital.netlify.app</a:t>
            </a:r>
            <a:endParaRPr lang="en-US" sz="2400" b="1" dirty="0"/>
          </a:p>
          <a:p>
            <a:pPr algn="ctr"/>
            <a:r>
              <a:rPr lang="en-US" b="0" i="0" dirty="0">
                <a:solidFill>
                  <a:srgbClr val="272822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             </a:t>
            </a:r>
            <a:r>
              <a:rPr lang="en-US" sz="400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pridiltal</a:t>
            </a:r>
            <a:endParaRPr lang="en-US" sz="4000" dirty="0"/>
          </a:p>
        </p:txBody>
      </p:sp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9E6FB101-3BA7-A7B7-B063-75D3FC65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373" y="2603880"/>
            <a:ext cx="1784213" cy="17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7BFDC-AFF5-A4F6-F001-40588B2E81E1}"/>
              </a:ext>
            </a:extLst>
          </p:cNvPr>
          <p:cNvSpPr txBox="1"/>
          <p:nvPr/>
        </p:nvSpPr>
        <p:spPr>
          <a:xfrm>
            <a:off x="4436671" y="4453853"/>
            <a:ext cx="35124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Thiyanga</a:t>
            </a:r>
            <a:r>
              <a:rPr lang="en-US" dirty="0"/>
              <a:t> S.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sz="2000" b="1" dirty="0"/>
              <a:t>            </a:t>
            </a:r>
            <a:r>
              <a:rPr lang="en-US" sz="2400" b="1" dirty="0" err="1"/>
              <a:t>thiyanga.netlify.app</a:t>
            </a:r>
            <a:endParaRPr lang="en-US" sz="2400" b="1" dirty="0"/>
          </a:p>
          <a:p>
            <a:pPr algn="ctr"/>
            <a:r>
              <a:rPr lang="en-US" dirty="0"/>
              <a:t>                      </a:t>
            </a:r>
            <a:r>
              <a:rPr lang="en-US" sz="4000" b="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thiyangt</a:t>
            </a:r>
            <a:endParaRPr lang="en-US" sz="4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8" descr="Premium PSD | Black brand new twitter x logo icon">
            <a:extLst>
              <a:ext uri="{FF2B5EF4-FFF2-40B4-BE49-F238E27FC236}">
                <a16:creationId xmlns:a16="http://schemas.microsoft.com/office/drawing/2014/main" id="{9FDA7AD1-B184-B393-E7EB-4EF83D8E1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663" y="5518183"/>
            <a:ext cx="419481" cy="4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1BF6FE8-747B-9896-8ABF-14221E7F9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969" y="5525367"/>
            <a:ext cx="372872" cy="3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8B25AB-76D0-89D2-CC7C-AB746BF2D708}"/>
              </a:ext>
            </a:extLst>
          </p:cNvPr>
          <p:cNvSpPr txBox="1"/>
          <p:nvPr/>
        </p:nvSpPr>
        <p:spPr>
          <a:xfrm>
            <a:off x="1080877" y="1747097"/>
            <a:ext cx="10030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and codes available at</a:t>
            </a:r>
            <a:r>
              <a:rPr lang="en-US" sz="2400" dirty="0">
                <a:solidFill>
                  <a:srgbClr val="C00000"/>
                </a:solidFill>
              </a:rPr>
              <a:t>: https://github.com/pridiltal/CARMA2024_Analysis</a:t>
            </a:r>
          </a:p>
        </p:txBody>
      </p:sp>
      <p:pic>
        <p:nvPicPr>
          <p:cNvPr id="1038" name="Picture 14" descr="World wide web - Free web icons">
            <a:extLst>
              <a:ext uri="{FF2B5EF4-FFF2-40B4-BE49-F238E27FC236}">
                <a16:creationId xmlns:a16="http://schemas.microsoft.com/office/drawing/2014/main" id="{C065F86A-35C9-0C19-C924-699FDD7B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81" y="5110878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World wide web - Free web icons">
            <a:extLst>
              <a:ext uri="{FF2B5EF4-FFF2-40B4-BE49-F238E27FC236}">
                <a16:creationId xmlns:a16="http://schemas.microsoft.com/office/drawing/2014/main" id="{688E0BC9-562B-0A30-9EAB-9944F3E5E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887" y="5110878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44A5B5-EE44-FEFD-5E76-A8B4DD16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27</a:t>
            </a:fld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28760-0641-EC81-F9D4-2E62D5505C81}"/>
              </a:ext>
            </a:extLst>
          </p:cNvPr>
          <p:cNvGrpSpPr/>
          <p:nvPr/>
        </p:nvGrpSpPr>
        <p:grpSpPr>
          <a:xfrm>
            <a:off x="867897" y="5461912"/>
            <a:ext cx="1302740" cy="475752"/>
            <a:chOff x="1004852" y="5416509"/>
            <a:chExt cx="1302740" cy="475752"/>
          </a:xfrm>
        </p:grpSpPr>
        <p:pic>
          <p:nvPicPr>
            <p:cNvPr id="1032" name="Picture 8" descr="Premium PSD | Black brand new twitter x logo icon">
              <a:extLst>
                <a:ext uri="{FF2B5EF4-FFF2-40B4-BE49-F238E27FC236}">
                  <a16:creationId xmlns:a16="http://schemas.microsoft.com/office/drawing/2014/main" id="{58BAC591-4EDC-09EB-0AE4-D27EA2B18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860" y="5416509"/>
              <a:ext cx="419481" cy="419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E113871-720A-A73E-D419-4C9FD414E2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4720" y="5473062"/>
              <a:ext cx="372872" cy="362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E64A18-1DAF-F1F0-9BE5-70118B9C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4852" y="5430596"/>
              <a:ext cx="429655" cy="46166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B13174A-5531-C5ED-78C2-1C10C16D3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4045" y="5514106"/>
            <a:ext cx="429655" cy="4616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8E62D3-1D36-A2F8-1140-8E2BEA9D04BD}"/>
              </a:ext>
            </a:extLst>
          </p:cNvPr>
          <p:cNvSpPr txBox="1"/>
          <p:nvPr/>
        </p:nvSpPr>
        <p:spPr>
          <a:xfrm>
            <a:off x="867897" y="309956"/>
            <a:ext cx="102432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effectLst/>
                <a:latin typeface="var(--header-font-family)"/>
              </a:rPr>
              <a:t>Thank you</a:t>
            </a:r>
          </a:p>
          <a:p>
            <a:pPr algn="ctr"/>
            <a:endParaRPr lang="en-US" sz="3200" b="1" i="0" dirty="0">
              <a:effectLst/>
              <a:latin typeface="var(--header-font-family)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6FDEE831-1747-E731-6CC8-222356FFD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30" y="892681"/>
            <a:ext cx="104257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work was supported in part by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</a:rPr>
              <a:t>RETINA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research lab, funded by the OWSD, a program unit of the United Nations Educational, Scientific, and Cultural Organization (UNESCO).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4F88CE-4B51-0A09-33EA-DD2431685E85}"/>
              </a:ext>
            </a:extLst>
          </p:cNvPr>
          <p:cNvSpPr txBox="1"/>
          <p:nvPr/>
        </p:nvSpPr>
        <p:spPr>
          <a:xfrm>
            <a:off x="9067865" y="2809494"/>
            <a:ext cx="215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available at</a:t>
            </a:r>
          </a:p>
        </p:txBody>
      </p:sp>
      <p:pic>
        <p:nvPicPr>
          <p:cNvPr id="2050" name="Picture 2" descr="RETINA">
            <a:extLst>
              <a:ext uri="{FF2B5EF4-FFF2-40B4-BE49-F238E27FC236}">
                <a16:creationId xmlns:a16="http://schemas.microsoft.com/office/drawing/2014/main" id="{7CDCCC33-F449-3FCF-268C-094663E11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118" y="2682504"/>
            <a:ext cx="1709728" cy="170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91E232F7-D5C7-E149-8846-D979E878EC9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752" y="3204870"/>
            <a:ext cx="2155371" cy="21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52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633D3-DB36-22F4-49AB-C83112EC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B8528-168A-7A0B-BCCB-A8CDA9F41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E452D-2C50-02E2-AD8F-47BAF3B2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801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AC06-0693-BDBA-03B2-EF386EB0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5" y="136525"/>
            <a:ext cx="11305309" cy="855229"/>
          </a:xfrm>
        </p:spPr>
        <p:txBody>
          <a:bodyPr>
            <a:noAutofit/>
          </a:bodyPr>
          <a:lstStyle/>
          <a:p>
            <a:r>
              <a:rPr lang="en-US" sz="2800" dirty="0"/>
              <a:t> Region wise tracking of COVID-19 caused school closures and re-openings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FCEA2-9FCD-5CE5-F176-1C3182E6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29</a:t>
            </a:fld>
            <a:endParaRPr lang="en-GB"/>
          </a:p>
        </p:txBody>
      </p:sp>
      <p:pic>
        <p:nvPicPr>
          <p:cNvPr id="8" name="Content Placeholder 7" descr="A graph of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52D725C3-E32E-FEF2-42FF-2454F90BB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82" y="904668"/>
            <a:ext cx="7735453" cy="535758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5DCCD7-53BD-3773-DE47-4E3CF5C92B53}"/>
              </a:ext>
            </a:extLst>
          </p:cNvPr>
          <p:cNvSpPr txBox="1"/>
          <p:nvPr/>
        </p:nvSpPr>
        <p:spPr>
          <a:xfrm>
            <a:off x="10209091" y="995515"/>
            <a:ext cx="16375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UNESCO (2020). COVID-19 educational disruption and response. [Online; accessed 13-May-2020]. https://en.unesco.org/covid19/educationresponse</a:t>
            </a:r>
          </a:p>
        </p:txBody>
      </p:sp>
    </p:spTree>
    <p:extLst>
      <p:ext uri="{BB962C8B-B14F-4D97-AF65-F5344CB8AC3E}">
        <p14:creationId xmlns:p14="http://schemas.microsoft.com/office/powerpoint/2010/main" val="3495157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AC06-0693-BDBA-03B2-EF386EB0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5" y="136525"/>
            <a:ext cx="11305309" cy="855229"/>
          </a:xfrm>
        </p:spPr>
        <p:txBody>
          <a:bodyPr>
            <a:noAutofit/>
          </a:bodyPr>
          <a:lstStyle/>
          <a:p>
            <a:r>
              <a:rPr lang="en-US" sz="2800" dirty="0"/>
              <a:t> Region wise tracking of COVID-19 caused school closures and re-openings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FCEA2-9FCD-5CE5-F176-1C3182E6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3</a:t>
            </a:fld>
            <a:endParaRPr lang="en-GB"/>
          </a:p>
        </p:txBody>
      </p:sp>
      <p:pic>
        <p:nvPicPr>
          <p:cNvPr id="8" name="Content Placeholder 7" descr="A graph of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52D725C3-E32E-FEF2-42FF-2454F90BB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82" y="904668"/>
            <a:ext cx="7735453" cy="535758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5DCCD7-53BD-3773-DE47-4E3CF5C92B53}"/>
              </a:ext>
            </a:extLst>
          </p:cNvPr>
          <p:cNvSpPr txBox="1"/>
          <p:nvPr/>
        </p:nvSpPr>
        <p:spPr>
          <a:xfrm>
            <a:off x="10209091" y="995515"/>
            <a:ext cx="16375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UNESCO (2020). COVID-19 educational disruption and response. [Online; accessed 13-May-2020]. https://en.unesco.org/covid19/educationresponse</a:t>
            </a:r>
          </a:p>
        </p:txBody>
      </p:sp>
    </p:spTree>
    <p:extLst>
      <p:ext uri="{BB962C8B-B14F-4D97-AF65-F5344CB8AC3E}">
        <p14:creationId xmlns:p14="http://schemas.microsoft.com/office/powerpoint/2010/main" val="3770877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B9B45-4BF7-2349-7315-0FA19F96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30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000A9C57-A3AF-7BBC-3A82-D871EC60FF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150FE-1AB8-EEE6-BC41-5DC6259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62"/>
            <a:ext cx="12191999" cy="678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69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AC06-0693-BDBA-03B2-EF386EB0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5" y="136525"/>
            <a:ext cx="11305309" cy="855229"/>
          </a:xfrm>
        </p:spPr>
        <p:txBody>
          <a:bodyPr>
            <a:noAutofit/>
          </a:bodyPr>
          <a:lstStyle/>
          <a:p>
            <a:r>
              <a:rPr lang="en-US" sz="2800" dirty="0"/>
              <a:t> Global tracking of COVID-19 caused school closures and re-openings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FBA1B6-81F9-ECB2-112E-3EF20A9B9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91" y="752475"/>
            <a:ext cx="9023916" cy="53530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FCEA2-9FCD-5CE5-F176-1C3182E6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31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CCE40-E3C9-D107-5C16-1EBD2D482956}"/>
              </a:ext>
            </a:extLst>
          </p:cNvPr>
          <p:cNvSpPr txBox="1"/>
          <p:nvPr/>
        </p:nvSpPr>
        <p:spPr>
          <a:xfrm>
            <a:off x="10362807" y="954096"/>
            <a:ext cx="16375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UNESCO (2020). COVID-19 educational disruption and response. [Online; accessed 13-May-2020]. https://en.unesco.org/covid19/educationresponse</a:t>
            </a:r>
          </a:p>
        </p:txBody>
      </p:sp>
    </p:spTree>
    <p:extLst>
      <p:ext uri="{BB962C8B-B14F-4D97-AF65-F5344CB8AC3E}">
        <p14:creationId xmlns:p14="http://schemas.microsoft.com/office/powerpoint/2010/main" val="614503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writing on a chalkboard&#10;&#10;Description automatically generated">
            <a:extLst>
              <a:ext uri="{FF2B5EF4-FFF2-40B4-BE49-F238E27FC236}">
                <a16:creationId xmlns:a16="http://schemas.microsoft.com/office/drawing/2014/main" id="{0ADF43FA-6A55-E819-A40A-B897D259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A94FE-0988-EA1C-D4F2-9215E295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4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53679-BB39-48E8-896C-7BFD89AEC3FA}"/>
              </a:ext>
            </a:extLst>
          </p:cNvPr>
          <p:cNvSpPr txBox="1"/>
          <p:nvPr/>
        </p:nvSpPr>
        <p:spPr>
          <a:xfrm>
            <a:off x="461819" y="312016"/>
            <a:ext cx="11000509" cy="1015663"/>
          </a:xfrm>
          <a:prstGeom prst="rect">
            <a:avLst/>
          </a:prstGeom>
          <a:solidFill>
            <a:srgbClr val="E7E6E6">
              <a:alpha val="67843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rgbClr val="000000"/>
                </a:solidFill>
                <a:effectLst/>
                <a:latin typeface="var(--header-font-family)"/>
              </a:rPr>
              <a:t>From chalk-talk to </a:t>
            </a:r>
            <a:r>
              <a:rPr lang="en-US" sz="6000" b="1" i="0" dirty="0">
                <a:solidFill>
                  <a:srgbClr val="FF0000"/>
                </a:solidFill>
                <a:effectLst/>
                <a:latin typeface="var(--header-font-family)"/>
              </a:rPr>
              <a:t>virtual walk</a:t>
            </a:r>
          </a:p>
        </p:txBody>
      </p:sp>
    </p:spTree>
    <p:extLst>
      <p:ext uri="{BB962C8B-B14F-4D97-AF65-F5344CB8AC3E}">
        <p14:creationId xmlns:p14="http://schemas.microsoft.com/office/powerpoint/2010/main" val="4222064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B94BE-C240-237A-7EA0-5B701DB2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5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9C250AA-B5C1-0639-4375-CA1E976B1C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6926D6F-D1D8-770A-4FED-1695E3BE0F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DB3B6EA4-48C1-C12F-93DC-EC27DE894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28" y="136525"/>
            <a:ext cx="9771321" cy="597549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D06F2CD-D704-F941-BB54-32CD72834E75}"/>
              </a:ext>
            </a:extLst>
          </p:cNvPr>
          <p:cNvSpPr/>
          <p:nvPr/>
        </p:nvSpPr>
        <p:spPr>
          <a:xfrm>
            <a:off x="4536558" y="2286000"/>
            <a:ext cx="1010093" cy="1447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1683BA-C33E-798C-5A57-472888BF540D}"/>
              </a:ext>
            </a:extLst>
          </p:cNvPr>
          <p:cNvSpPr/>
          <p:nvPr/>
        </p:nvSpPr>
        <p:spPr>
          <a:xfrm>
            <a:off x="4596810" y="4000463"/>
            <a:ext cx="1010093" cy="1447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4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BF316-D8DB-31F9-C008-6D98839BB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6</a:t>
            </a:fld>
            <a:endParaRPr lang="en-GB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AE5A3F9E-3DB9-4EA7-DEF9-A6B4060239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8">
            <a:extLst>
              <a:ext uri="{FF2B5EF4-FFF2-40B4-BE49-F238E27FC236}">
                <a16:creationId xmlns:a16="http://schemas.microsoft.com/office/drawing/2014/main" id="{D323BF76-A7BA-E8DD-F0D5-73117D477B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E13747-033F-CED5-3B44-8300B40D0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0" y="911782"/>
            <a:ext cx="6172200" cy="5938843"/>
          </a:xfrm>
          <a:prstGeom prst="rect">
            <a:avLst/>
          </a:prstGeom>
        </p:spPr>
      </p:pic>
      <p:sp>
        <p:nvSpPr>
          <p:cNvPr id="20" name="AutoShape 10">
            <a:extLst>
              <a:ext uri="{FF2B5EF4-FFF2-40B4-BE49-F238E27FC236}">
                <a16:creationId xmlns:a16="http://schemas.microsoft.com/office/drawing/2014/main" id="{0397963F-A376-0C2B-E0B3-1BFD083315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8B413C-3B58-D16F-136D-153C3839A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490" y="911782"/>
            <a:ext cx="5810865" cy="59388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8DB13-CCF0-9FAD-B44E-6DDA703CE75F}"/>
              </a:ext>
            </a:extLst>
          </p:cNvPr>
          <p:cNvSpPr txBox="1"/>
          <p:nvPr/>
        </p:nvSpPr>
        <p:spPr>
          <a:xfrm>
            <a:off x="3016417" y="2115080"/>
            <a:ext cx="860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Corona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FA39E8-3F68-1937-A379-9226DBA38145}"/>
              </a:ext>
            </a:extLst>
          </p:cNvPr>
          <p:cNvSpPr txBox="1"/>
          <p:nvPr/>
        </p:nvSpPr>
        <p:spPr>
          <a:xfrm>
            <a:off x="3098390" y="3649924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Learning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F4DF31-6673-0F05-DB19-F8B276535A5D}"/>
              </a:ext>
            </a:extLst>
          </p:cNvPr>
          <p:cNvCxnSpPr>
            <a:cxnSpLocks/>
          </p:cNvCxnSpPr>
          <p:nvPr/>
        </p:nvCxnSpPr>
        <p:spPr>
          <a:xfrm flipH="1">
            <a:off x="2656199" y="2299746"/>
            <a:ext cx="3602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5B7F7C-8F4C-494B-1DCB-EAF45FDAC8F3}"/>
              </a:ext>
            </a:extLst>
          </p:cNvPr>
          <p:cNvCxnSpPr>
            <a:cxnSpLocks/>
          </p:cNvCxnSpPr>
          <p:nvPr/>
        </p:nvCxnSpPr>
        <p:spPr>
          <a:xfrm flipH="1">
            <a:off x="2754991" y="3834590"/>
            <a:ext cx="3602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13CB6C5-E338-86E6-818F-5559969B7D50}"/>
              </a:ext>
            </a:extLst>
          </p:cNvPr>
          <p:cNvSpPr/>
          <p:nvPr/>
        </p:nvSpPr>
        <p:spPr>
          <a:xfrm>
            <a:off x="573671" y="5972529"/>
            <a:ext cx="5486400" cy="35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088BB7-1B0E-78C8-D441-CA7463DF4D01}"/>
              </a:ext>
            </a:extLst>
          </p:cNvPr>
          <p:cNvSpPr txBox="1"/>
          <p:nvPr/>
        </p:nvSpPr>
        <p:spPr>
          <a:xfrm>
            <a:off x="2265538" y="58776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1123E4-DA97-B2AB-B88F-3553BC2203D2}"/>
              </a:ext>
            </a:extLst>
          </p:cNvPr>
          <p:cNvSpPr txBox="1"/>
          <p:nvPr/>
        </p:nvSpPr>
        <p:spPr>
          <a:xfrm>
            <a:off x="3804964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071A5C-8BB4-999C-2D8A-F8B76EC013D0}"/>
              </a:ext>
            </a:extLst>
          </p:cNvPr>
          <p:cNvSpPr txBox="1"/>
          <p:nvPr/>
        </p:nvSpPr>
        <p:spPr>
          <a:xfrm>
            <a:off x="5161131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0C9EA-28CD-22AE-04EA-9D9133C37E85}"/>
              </a:ext>
            </a:extLst>
          </p:cNvPr>
          <p:cNvSpPr txBox="1"/>
          <p:nvPr/>
        </p:nvSpPr>
        <p:spPr>
          <a:xfrm>
            <a:off x="716465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1F7BA2-7241-2531-5280-E73FFB360D0F}"/>
              </a:ext>
            </a:extLst>
          </p:cNvPr>
          <p:cNvSpPr/>
          <p:nvPr/>
        </p:nvSpPr>
        <p:spPr>
          <a:xfrm>
            <a:off x="6499674" y="5973355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F9C1EE-C6BF-CCA2-C0C1-C8693C9B685A}"/>
              </a:ext>
            </a:extLst>
          </p:cNvPr>
          <p:cNvSpPr txBox="1"/>
          <p:nvPr/>
        </p:nvSpPr>
        <p:spPr>
          <a:xfrm>
            <a:off x="8278338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90C799-A357-659D-24E7-34147B963901}"/>
              </a:ext>
            </a:extLst>
          </p:cNvPr>
          <p:cNvSpPr txBox="1"/>
          <p:nvPr/>
        </p:nvSpPr>
        <p:spPr>
          <a:xfrm>
            <a:off x="9744502" y="59323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9B2CB5-44E7-7998-0CD8-390609FF56F1}"/>
              </a:ext>
            </a:extLst>
          </p:cNvPr>
          <p:cNvSpPr txBox="1"/>
          <p:nvPr/>
        </p:nvSpPr>
        <p:spPr>
          <a:xfrm>
            <a:off x="11149163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3595D2-C57A-72DD-B870-F4B55801FB37}"/>
              </a:ext>
            </a:extLst>
          </p:cNvPr>
          <p:cNvSpPr txBox="1"/>
          <p:nvPr/>
        </p:nvSpPr>
        <p:spPr>
          <a:xfrm>
            <a:off x="6746388" y="58889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54FC61-4DAC-C04E-B763-8F81DB019BFB}"/>
              </a:ext>
            </a:extLst>
          </p:cNvPr>
          <p:cNvSpPr txBox="1"/>
          <p:nvPr/>
        </p:nvSpPr>
        <p:spPr>
          <a:xfrm>
            <a:off x="758430" y="450117"/>
            <a:ext cx="6093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latin typeface="+mj-lt"/>
                <a:ea typeface="Times New Roman" panose="02020603050405020304" pitchFamily="18" charset="0"/>
              </a:rPr>
              <a:t>Dynamic Time Warping (DTW) Analysis</a:t>
            </a:r>
            <a:endParaRPr lang="en-US" sz="2800" b="1" dirty="0"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109CED2-0AD3-AD20-253E-3AE4A2DBD69B}"/>
              </a:ext>
            </a:extLst>
          </p:cNvPr>
          <p:cNvSpPr/>
          <p:nvPr/>
        </p:nvSpPr>
        <p:spPr>
          <a:xfrm>
            <a:off x="8048847" y="2785730"/>
            <a:ext cx="2797491" cy="25976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811D6-2ABF-0138-851D-ACE2A930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7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49C12B5A-2FEC-D5EC-852A-5E2C502324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B9BF3-0C97-1C20-4752-98155D9E8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0" y="911782"/>
            <a:ext cx="6095999" cy="5953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C3F3F1-9060-7993-7C6D-10D2BF4FE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904472"/>
            <a:ext cx="6045610" cy="5953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E34B80-5F23-ACA7-925D-1F5169994C59}"/>
              </a:ext>
            </a:extLst>
          </p:cNvPr>
          <p:cNvSpPr txBox="1"/>
          <p:nvPr/>
        </p:nvSpPr>
        <p:spPr>
          <a:xfrm>
            <a:off x="4489522" y="2934039"/>
            <a:ext cx="78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COVID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164109-4F98-523D-699D-85ABB485AF1F}"/>
              </a:ext>
            </a:extLst>
          </p:cNvPr>
          <p:cNvSpPr txBox="1"/>
          <p:nvPr/>
        </p:nvSpPr>
        <p:spPr>
          <a:xfrm>
            <a:off x="2962882" y="2181893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Learning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3592ED-BB20-1AFA-C31B-4AA38EFFD92E}"/>
              </a:ext>
            </a:extLst>
          </p:cNvPr>
          <p:cNvCxnSpPr>
            <a:cxnSpLocks/>
          </p:cNvCxnSpPr>
          <p:nvPr/>
        </p:nvCxnSpPr>
        <p:spPr>
          <a:xfrm flipH="1">
            <a:off x="4097489" y="3118705"/>
            <a:ext cx="3602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CCFBE7-0FFC-E1A8-6382-843C9B692FEC}"/>
              </a:ext>
            </a:extLst>
          </p:cNvPr>
          <p:cNvCxnSpPr>
            <a:cxnSpLocks/>
          </p:cNvCxnSpPr>
          <p:nvPr/>
        </p:nvCxnSpPr>
        <p:spPr>
          <a:xfrm flipH="1">
            <a:off x="2633067" y="2409961"/>
            <a:ext cx="3602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96C2CC1-AE9C-D7B7-144D-4196C25C0672}"/>
              </a:ext>
            </a:extLst>
          </p:cNvPr>
          <p:cNvSpPr/>
          <p:nvPr/>
        </p:nvSpPr>
        <p:spPr>
          <a:xfrm>
            <a:off x="577645" y="6005257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103BD-0C37-9B8B-8FCF-81E0770F3BF0}"/>
              </a:ext>
            </a:extLst>
          </p:cNvPr>
          <p:cNvSpPr txBox="1"/>
          <p:nvPr/>
        </p:nvSpPr>
        <p:spPr>
          <a:xfrm>
            <a:off x="2265538" y="58776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2634D-5E60-AD5D-F539-1FF33D8EC84B}"/>
              </a:ext>
            </a:extLst>
          </p:cNvPr>
          <p:cNvSpPr txBox="1"/>
          <p:nvPr/>
        </p:nvSpPr>
        <p:spPr>
          <a:xfrm>
            <a:off x="3804964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41F1E-C467-F466-918F-83959C7D564B}"/>
              </a:ext>
            </a:extLst>
          </p:cNvPr>
          <p:cNvSpPr txBox="1"/>
          <p:nvPr/>
        </p:nvSpPr>
        <p:spPr>
          <a:xfrm>
            <a:off x="5161131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632F91-FB05-BDB9-4C0D-BD1D81D0AFF4}"/>
              </a:ext>
            </a:extLst>
          </p:cNvPr>
          <p:cNvSpPr txBox="1"/>
          <p:nvPr/>
        </p:nvSpPr>
        <p:spPr>
          <a:xfrm>
            <a:off x="716465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8049B4-8386-37E1-FFBE-07376872982E}"/>
              </a:ext>
            </a:extLst>
          </p:cNvPr>
          <p:cNvSpPr/>
          <p:nvPr/>
        </p:nvSpPr>
        <p:spPr>
          <a:xfrm>
            <a:off x="6499674" y="5983994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5FF090-0C83-FEBF-25F5-F76D81D07F2C}"/>
              </a:ext>
            </a:extLst>
          </p:cNvPr>
          <p:cNvSpPr txBox="1"/>
          <p:nvPr/>
        </p:nvSpPr>
        <p:spPr>
          <a:xfrm>
            <a:off x="8278338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6E173C-5504-DA02-8996-32EC7713EFBC}"/>
              </a:ext>
            </a:extLst>
          </p:cNvPr>
          <p:cNvSpPr txBox="1"/>
          <p:nvPr/>
        </p:nvSpPr>
        <p:spPr>
          <a:xfrm>
            <a:off x="9744502" y="59323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BF85E8-0AD9-30BC-591E-CE69E905DF46}"/>
              </a:ext>
            </a:extLst>
          </p:cNvPr>
          <p:cNvSpPr txBox="1"/>
          <p:nvPr/>
        </p:nvSpPr>
        <p:spPr>
          <a:xfrm>
            <a:off x="11149163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007D6-CF60-EFDA-29E6-B328B4B2D639}"/>
              </a:ext>
            </a:extLst>
          </p:cNvPr>
          <p:cNvSpPr txBox="1"/>
          <p:nvPr/>
        </p:nvSpPr>
        <p:spPr>
          <a:xfrm>
            <a:off x="6746388" y="58889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DD7AEF-1F28-45F4-A74F-E975628C5FFB}"/>
              </a:ext>
            </a:extLst>
          </p:cNvPr>
          <p:cNvSpPr txBox="1"/>
          <p:nvPr/>
        </p:nvSpPr>
        <p:spPr>
          <a:xfrm>
            <a:off x="716465" y="220643"/>
            <a:ext cx="6093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latin typeface="+mj-lt"/>
                <a:ea typeface="Times New Roman" panose="02020603050405020304" pitchFamily="18" charset="0"/>
              </a:rPr>
              <a:t>Dynamic Time Warping (DTW) Analysis</a:t>
            </a:r>
            <a:endParaRPr lang="en-US" sz="2800" b="1" dirty="0"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792ACC-FDB1-70E9-02AB-024DCE13361D}"/>
              </a:ext>
            </a:extLst>
          </p:cNvPr>
          <p:cNvSpPr/>
          <p:nvPr/>
        </p:nvSpPr>
        <p:spPr>
          <a:xfrm>
            <a:off x="10185814" y="2169488"/>
            <a:ext cx="1374735" cy="125287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3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F37F0-C87E-1B0C-8E2A-9541CF89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8</a:t>
            </a:fld>
            <a:endParaRPr lang="en-GB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77CAC71-B20F-DD55-2119-9BBB3CD85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92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79B59A-FF06-CD5A-DC4F-58E80E9454B1}"/>
              </a:ext>
            </a:extLst>
          </p:cNvPr>
          <p:cNvSpPr txBox="1"/>
          <p:nvPr/>
        </p:nvSpPr>
        <p:spPr>
          <a:xfrm>
            <a:off x="8423564" y="642079"/>
            <a:ext cx="3602181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UNESCO (2020). Distance learning solutions. [Online; accessed 13-May-2020]. https://en.</a:t>
            </a:r>
          </a:p>
          <a:p>
            <a:r>
              <a:rPr lang="en-US" sz="1600" dirty="0"/>
              <a:t>unesco.org/covid19/</a:t>
            </a:r>
            <a:r>
              <a:rPr lang="en-US" sz="1600" dirty="0" err="1"/>
              <a:t>educationresponse</a:t>
            </a:r>
            <a:r>
              <a:rPr lang="en-US" sz="1600" dirty="0"/>
              <a:t>/solutions</a:t>
            </a:r>
          </a:p>
        </p:txBody>
      </p:sp>
    </p:spTree>
    <p:extLst>
      <p:ext uri="{BB962C8B-B14F-4D97-AF65-F5344CB8AC3E}">
        <p14:creationId xmlns:p14="http://schemas.microsoft.com/office/powerpoint/2010/main" val="3877930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4D8D-80CD-9196-2102-CC57A5BA6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286" y="348609"/>
            <a:ext cx="10515600" cy="670600"/>
          </a:xfrm>
        </p:spPr>
        <p:txBody>
          <a:bodyPr>
            <a:normAutofit/>
          </a:bodyPr>
          <a:lstStyle/>
          <a:p>
            <a:r>
              <a:rPr lang="en-US" sz="3600" dirty="0"/>
              <a:t>Google Trends Analysis in Distance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CA40F-0300-5468-52AF-2E4DCD5B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286" y="1143996"/>
            <a:ext cx="10515600" cy="50875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Aim: </a:t>
            </a:r>
            <a:r>
              <a:rPr lang="en-US" sz="2400" dirty="0"/>
              <a:t>To explore if Google Trends search queries can be used as a proxy to quantify the popularity and public interest in various distance education options during and after the COVID-19 pandemic.</a:t>
            </a:r>
          </a:p>
          <a:p>
            <a:pPr>
              <a:lnSpc>
                <a:spcPct val="100000"/>
              </a:lnSpc>
            </a:pPr>
            <a:endParaRPr lang="en-US" sz="2400" b="1" dirty="0"/>
          </a:p>
          <a:p>
            <a:pPr>
              <a:lnSpc>
                <a:spcPct val="100000"/>
              </a:lnSpc>
            </a:pPr>
            <a:r>
              <a:rPr lang="en-US" sz="2400" b="1" dirty="0"/>
              <a:t>Google Trends: </a:t>
            </a:r>
            <a:r>
              <a:rPr lang="en-US" sz="2400" dirty="0"/>
              <a:t>An open-source web analytics tool offering insights into internet search </a:t>
            </a:r>
            <a:r>
              <a:rPr lang="en-US" sz="2400" dirty="0" err="1"/>
              <a:t>behaviour</a:t>
            </a:r>
            <a:r>
              <a:rPr lang="en-US" sz="2400" dirty="0"/>
              <a:t>.</a:t>
            </a:r>
          </a:p>
          <a:p>
            <a:r>
              <a:rPr lang="en-US" sz="2400" dirty="0"/>
              <a:t>Provides a </a:t>
            </a:r>
            <a:r>
              <a:rPr lang="en-US" sz="2400" b="1" dirty="0">
                <a:solidFill>
                  <a:srgbClr val="FF0000"/>
                </a:solidFill>
              </a:rPr>
              <a:t>relative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search volume </a:t>
            </a:r>
            <a:r>
              <a:rPr lang="en-US" sz="2400" dirty="0"/>
              <a:t>scaled from 0 to 100, indicating interest relative to the highest point in the series for the chosen region and time.</a:t>
            </a:r>
          </a:p>
          <a:p>
            <a:r>
              <a:rPr lang="en-US" sz="2400" dirty="0"/>
              <a:t> A value of 100 indicates the peak popularity of a term within the specified time frame.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32972-B0AD-4D07-090C-35023819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35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1975</TotalTime>
  <Words>2492</Words>
  <Application>Microsoft Office PowerPoint</Application>
  <PresentationFormat>Widescreen</PresentationFormat>
  <Paragraphs>334</Paragraphs>
  <Slides>31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Aptos</vt:lpstr>
      <vt:lpstr>Arial</vt:lpstr>
      <vt:lpstr>Calibri</vt:lpstr>
      <vt:lpstr>Calibri Light</vt:lpstr>
      <vt:lpstr>Montserrat</vt:lpstr>
      <vt:lpstr>var(--header-font-family)</vt:lpstr>
      <vt:lpstr>Office Theme</vt:lpstr>
      <vt:lpstr>From Crisis to Opportunity: A Google Trends Analysis of Global Interest in Distance Education Tools  During and Post the COVID-19 Pandemic</vt:lpstr>
      <vt:lpstr>PowerPoint Presentation</vt:lpstr>
      <vt:lpstr> Region wise tracking of COVID-19 caused school closures and re-openings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Trends Analysis in Distance Education</vt:lpstr>
      <vt:lpstr>PowerPoint Presentation</vt:lpstr>
      <vt:lpstr>Segmentation of Analysis</vt:lpstr>
      <vt:lpstr>Handling Google Trends Query Limitations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Contributions</vt:lpstr>
      <vt:lpstr>What Next ?</vt:lpstr>
      <vt:lpstr>PowerPoint Presentation</vt:lpstr>
      <vt:lpstr>PowerPoint Presentation</vt:lpstr>
      <vt:lpstr> Region wise tracking of COVID-19 caused school closures and re-openings</vt:lpstr>
      <vt:lpstr>PowerPoint Presentation</vt:lpstr>
      <vt:lpstr> Global tracking of COVID-19 caused school closures and re-openings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Gaia Leandri</dc:creator>
  <cp:lastModifiedBy>Priyanga Dilini Talagala</cp:lastModifiedBy>
  <cp:revision>50</cp:revision>
  <dcterms:created xsi:type="dcterms:W3CDTF">2023-03-19T09:55:50Z</dcterms:created>
  <dcterms:modified xsi:type="dcterms:W3CDTF">2024-06-27T13:33:48Z</dcterms:modified>
</cp:coreProperties>
</file>